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s/slide90.xml" ContentType="application/vnd.openxmlformats-officedocument.presentationml.slide+xml"/>
  <Override PartName="/ppt/notesSlides/notesSlide90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7" r:id="rId1"/>
  </p:sldMasterIdLst>
  <p:notesMasterIdLst>
    <p:notesMasterId r:id="rId16"/>
  </p:notesMasterIdLst>
  <p:sldIdLst>
    <p:sldId id="262" r:id="rId2"/>
    <p:sldId id="258" r:id="rId3"/>
    <p:sldId id="256" r:id="rId4"/>
    <p:sldId id="257" r:id="rId5"/>
    <p:sldId id="263" r:id="rId6"/>
    <p:sldId id="289" r:id="rId7"/>
    <p:sldId id="290" r:id="rId8"/>
    <p:sldId id="268" r:id="rId9"/>
    <p:sldId id="287" r:id="rId10"/>
    <p:sldId id="288" r:id="rId11"/>
    <p:sldId id="276" r:id="rId12"/>
    <p:sldId id="271" r:id="rId13"/>
    <p:sldId id="270" r:id="rId14"/>
    <p:sldId id="281" r:id="rId15"/>
  </p:sldIdLst>
  <p:sldSz cx="9144000" cy="5143500" type="screen16x9"/>
  <p:notesSz cx="6858000" cy="9144000"/>
  <p:embeddedFontLst>
    <p:embeddedFont>
      <p:font typeface="Bebas Neue" panose="020B0606020202050201" pitchFamily="34" charset="77"/>
      <p:regular r:id="rId17"/>
    </p:embeddedFont>
    <p:embeddedFont>
      <p:font typeface="IBM Plex Sans Condensed" panose="020B0506050203000203" pitchFamily="34" charset="77"/>
      <p:regular r:id="rId18"/>
      <p:bold r:id="rId19"/>
      <p:italic r:id="rId20"/>
      <p:boldItalic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A0B7702-D63C-4877-AFDA-F6706FCD6C70}">
  <a:tblStyle styleId="{1A0B7702-D63C-4877-AFDA-F6706FCD6C7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723"/>
  </p:normalViewPr>
  <p:slideViewPr>
    <p:cSldViewPr snapToGrid="0" snapToObjects="1">
      <p:cViewPr varScale="1">
        <p:scale>
          <a:sx n="125" d="100"/>
          <a:sy n="125" d="100"/>
        </p:scale>
        <p:origin x="704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000469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92906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a0fef0eb15_1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a0fef0eb15_1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64209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" name="Google Shape;43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" name="Google Shape;5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15021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79180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35ed75ccf_0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35ed75ccf_0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8286618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3305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79100" y="1137350"/>
            <a:ext cx="4959600" cy="2868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1pPr>
            <a:lvl2pPr lvl="1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bg>
      <p:bgPr>
        <a:gradFill>
          <a:gsLst>
            <a:gs pos="0">
              <a:srgbClr val="FF9F4D"/>
            </a:gs>
            <a:gs pos="58000">
              <a:schemeClr val="accent5"/>
            </a:gs>
            <a:gs pos="100000">
              <a:schemeClr val="accent5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779100" y="759800"/>
            <a:ext cx="7593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779100" y="1277748"/>
            <a:ext cx="4975500" cy="303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▪"/>
              <a:defRPr/>
            </a:lvl1pPr>
            <a:lvl2pPr marL="914400" lvl="1" indent="-381000" rtl="0">
              <a:spcBef>
                <a:spcPts val="800"/>
              </a:spcBef>
              <a:spcAft>
                <a:spcPts val="0"/>
              </a:spcAft>
              <a:buSzPts val="2400"/>
              <a:buChar char="▫"/>
              <a:defRPr/>
            </a:lvl2pPr>
            <a:lvl3pPr marL="1371600" lvl="2" indent="-381000" rtl="0">
              <a:spcBef>
                <a:spcPts val="800"/>
              </a:spcBef>
              <a:spcAft>
                <a:spcPts val="0"/>
              </a:spcAft>
              <a:buSzPts val="2400"/>
              <a:buChar char="⬝"/>
              <a:defRPr/>
            </a:lvl3pPr>
            <a:lvl4pPr marL="1828800" lvl="3" indent="-381000" rtl="0">
              <a:spcBef>
                <a:spcPts val="800"/>
              </a:spcBef>
              <a:spcAft>
                <a:spcPts val="0"/>
              </a:spcAft>
              <a:buSzPts val="2400"/>
              <a:buChar char="⬞"/>
              <a:defRPr/>
            </a:lvl4pPr>
            <a:lvl5pPr marL="2286000" lvl="4" indent="-381000" rtl="0">
              <a:spcBef>
                <a:spcPts val="80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rtl="0">
              <a:spcBef>
                <a:spcPts val="80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rtl="0">
              <a:spcBef>
                <a:spcPts val="80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rtl="0">
              <a:spcBef>
                <a:spcPts val="80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rtl="0">
              <a:spcBef>
                <a:spcPts val="800"/>
              </a:spcBef>
              <a:spcAft>
                <a:spcPts val="80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ldNum" idx="12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bg>
      <p:bgPr>
        <a:gradFill>
          <a:gsLst>
            <a:gs pos="0">
              <a:srgbClr val="9FFAFF"/>
            </a:gs>
            <a:gs pos="58000">
              <a:schemeClr val="accent1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title"/>
          </p:nvPr>
        </p:nvSpPr>
        <p:spPr>
          <a:xfrm>
            <a:off x="779100" y="759800"/>
            <a:ext cx="7593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6"/>
          <p:cNvSpPr txBox="1">
            <a:spLocks noGrp="1"/>
          </p:cNvSpPr>
          <p:nvPr>
            <p:ph type="body" idx="1"/>
          </p:nvPr>
        </p:nvSpPr>
        <p:spPr>
          <a:xfrm>
            <a:off x="779100" y="1353950"/>
            <a:ext cx="2324700" cy="3418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▪"/>
              <a:defRPr sz="2000"/>
            </a:lvl1pPr>
            <a:lvl2pPr marL="914400" lvl="1" indent="-355600" rtl="0">
              <a:spcBef>
                <a:spcPts val="800"/>
              </a:spcBef>
              <a:spcAft>
                <a:spcPts val="0"/>
              </a:spcAft>
              <a:buSzPts val="2000"/>
              <a:buChar char="▫"/>
              <a:defRPr sz="2000"/>
            </a:lvl2pPr>
            <a:lvl3pPr marL="1371600" lvl="2" indent="-355600" rtl="0">
              <a:spcBef>
                <a:spcPts val="800"/>
              </a:spcBef>
              <a:spcAft>
                <a:spcPts val="0"/>
              </a:spcAft>
              <a:buSzPts val="2000"/>
              <a:buChar char="⬝"/>
              <a:defRPr sz="2000"/>
            </a:lvl3pPr>
            <a:lvl4pPr marL="1828800" lvl="3" indent="-355600" rtl="0">
              <a:spcBef>
                <a:spcPts val="800"/>
              </a:spcBef>
              <a:spcAft>
                <a:spcPts val="0"/>
              </a:spcAft>
              <a:buSzPts val="2000"/>
              <a:buChar char="⬞"/>
              <a:defRPr sz="2000"/>
            </a:lvl4pPr>
            <a:lvl5pPr marL="2286000" lvl="4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800"/>
              </a:spcBef>
              <a:spcAft>
                <a:spcPts val="80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25" name="Google Shape;25;p6"/>
          <p:cNvSpPr txBox="1">
            <a:spLocks noGrp="1"/>
          </p:cNvSpPr>
          <p:nvPr>
            <p:ph type="body" idx="2"/>
          </p:nvPr>
        </p:nvSpPr>
        <p:spPr>
          <a:xfrm>
            <a:off x="3429910" y="1353950"/>
            <a:ext cx="2324700" cy="3418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▪"/>
              <a:defRPr sz="2000"/>
            </a:lvl1pPr>
            <a:lvl2pPr marL="914400" lvl="1" indent="-355600" rtl="0">
              <a:spcBef>
                <a:spcPts val="800"/>
              </a:spcBef>
              <a:spcAft>
                <a:spcPts val="0"/>
              </a:spcAft>
              <a:buSzPts val="2000"/>
              <a:buChar char="▫"/>
              <a:defRPr sz="2000"/>
            </a:lvl2pPr>
            <a:lvl3pPr marL="1371600" lvl="2" indent="-355600" rtl="0">
              <a:spcBef>
                <a:spcPts val="800"/>
              </a:spcBef>
              <a:spcAft>
                <a:spcPts val="0"/>
              </a:spcAft>
              <a:buSzPts val="2000"/>
              <a:buChar char="⬝"/>
              <a:defRPr sz="2000"/>
            </a:lvl3pPr>
            <a:lvl4pPr marL="1828800" lvl="3" indent="-355600" rtl="0">
              <a:spcBef>
                <a:spcPts val="800"/>
              </a:spcBef>
              <a:spcAft>
                <a:spcPts val="0"/>
              </a:spcAft>
              <a:buSzPts val="2000"/>
              <a:buChar char="⬞"/>
              <a:defRPr sz="2000"/>
            </a:lvl4pPr>
            <a:lvl5pPr marL="2286000" lvl="4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800"/>
              </a:spcBef>
              <a:spcAft>
                <a:spcPts val="80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sldNum" idx="12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gradFill>
          <a:gsLst>
            <a:gs pos="0">
              <a:srgbClr val="FFE659"/>
            </a:gs>
            <a:gs pos="58000">
              <a:schemeClr val="accent4"/>
            </a:gs>
            <a:gs pos="100000">
              <a:schemeClr val="accent4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779100" y="759800"/>
            <a:ext cx="7593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ldNum" idx="12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gradFill>
          <a:gsLst>
            <a:gs pos="0">
              <a:srgbClr val="44506E"/>
            </a:gs>
            <a:gs pos="58000">
              <a:schemeClr val="dk1"/>
            </a:gs>
            <a:gs pos="100000">
              <a:schemeClr val="dk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0"/>
          <p:cNvSpPr txBox="1">
            <a:spLocks noGrp="1"/>
          </p:cNvSpPr>
          <p:nvPr>
            <p:ph type="sldNum" idx="12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rgbClr val="9FFAFF"/>
            </a:gs>
            <a:gs pos="58000">
              <a:schemeClr val="accent1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79100" y="759800"/>
            <a:ext cx="7593300" cy="3963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dk1">
                <a:alpha val="30000"/>
              </a:scheme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79100" y="1277748"/>
            <a:ext cx="4975500" cy="30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Condensed"/>
              <a:buChar char="▪"/>
              <a:defRPr sz="24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1pPr>
            <a:lvl2pPr marL="914400" lvl="1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Condensed"/>
              <a:buChar char="▫"/>
              <a:defRPr sz="24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2pPr>
            <a:lvl3pPr marL="1371600" lvl="2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Condensed"/>
              <a:buChar char="⬝"/>
              <a:defRPr sz="24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3pPr>
            <a:lvl4pPr marL="1828800" lvl="3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Condensed"/>
              <a:buChar char="⬞"/>
              <a:defRPr sz="24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4pPr>
            <a:lvl5pPr marL="2286000" lvl="4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Condensed"/>
              <a:buChar char="○"/>
              <a:defRPr sz="24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5pPr>
            <a:lvl6pPr marL="2743200" lvl="5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Condensed"/>
              <a:buChar char="■"/>
              <a:defRPr sz="24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6pPr>
            <a:lvl7pPr marL="3200400" lvl="6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Condensed"/>
              <a:buChar char="●"/>
              <a:defRPr sz="24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7pPr>
            <a:lvl8pPr marL="3657600" lvl="7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Condensed"/>
              <a:buChar char="○"/>
              <a:defRPr sz="24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8pPr>
            <a:lvl9pPr marL="4114800" lvl="8" indent="-381000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400"/>
              <a:buFont typeface="IBM Plex Sans Condensed"/>
              <a:buChar char="■"/>
              <a:defRPr sz="24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dk1">
                <a:alpha val="30000"/>
              </a:scheme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L="0" marR="0" lvl="1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0" marR="0" lvl="2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0" marR="0" lvl="3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0" marR="0" lvl="4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0" marR="0" lvl="5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0" marR="0" lvl="6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0" marR="0" lvl="7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0" marR="0" lvl="8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bas Neue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  <p:sldLayoutId id="2147483654" r:id="rId4"/>
    <p:sldLayoutId id="2147483656" r:id="rId5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0.png"/><Relationship Id="rId18" Type="http://schemas.openxmlformats.org/officeDocument/2006/relationships/slide" Target="slide8.xml"/><Relationship Id="rId26" Type="http://schemas.openxmlformats.org/officeDocument/2006/relationships/slide" Target="slide90.xml"/><Relationship Id="rId3" Type="http://schemas.openxmlformats.org/officeDocument/2006/relationships/image" Target="../media/image1.png"/><Relationship Id="rId21" Type="http://schemas.openxmlformats.org/officeDocument/2006/relationships/slide" Target="slide9.xml"/><Relationship Id="rId34" Type="http://schemas.openxmlformats.org/officeDocument/2006/relationships/slide" Target="slide14.xml"/><Relationship Id="rId7" Type="http://schemas.openxmlformats.org/officeDocument/2006/relationships/image" Target="../media/image310.png"/><Relationship Id="rId12" Type="http://schemas.openxmlformats.org/officeDocument/2006/relationships/slide" Target="slide4.xml"/><Relationship Id="rId17" Type="http://schemas.openxmlformats.org/officeDocument/2006/relationships/image" Target="../media/image7.png"/><Relationship Id="rId25" Type="http://schemas.openxmlformats.org/officeDocument/2006/relationships/image" Target="../media/image10.png"/><Relationship Id="rId3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60.png"/><Relationship Id="rId20" Type="http://schemas.openxmlformats.org/officeDocument/2006/relationships/image" Target="../media/image8.png"/><Relationship Id="rId29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6" Type="http://schemas.openxmlformats.org/officeDocument/2006/relationships/slide" Target="slide2.xml"/><Relationship Id="rId11" Type="http://schemas.openxmlformats.org/officeDocument/2006/relationships/image" Target="../media/image5.png"/><Relationship Id="rId24" Type="http://schemas.openxmlformats.org/officeDocument/2006/relationships/slide" Target="slide10.xml"/><Relationship Id="rId32" Type="http://schemas.openxmlformats.org/officeDocument/2006/relationships/slide" Target="slide13.xml"/><Relationship Id="rId5" Type="http://schemas.openxmlformats.org/officeDocument/2006/relationships/image" Target="../media/image3.png"/><Relationship Id="rId15" Type="http://schemas.openxmlformats.org/officeDocument/2006/relationships/slide" Target="slide5.xml"/><Relationship Id="rId23" Type="http://schemas.openxmlformats.org/officeDocument/2006/relationships/image" Target="../media/image9.png"/><Relationship Id="rId28" Type="http://schemas.openxmlformats.org/officeDocument/2006/relationships/slide" Target="slide11.xml"/><Relationship Id="rId36" Type="http://schemas.openxmlformats.org/officeDocument/2006/relationships/image" Target="../media/image10.png"/><Relationship Id="rId10" Type="http://schemas.openxmlformats.org/officeDocument/2006/relationships/image" Target="../media/image49.png"/><Relationship Id="rId19" Type="http://schemas.openxmlformats.org/officeDocument/2006/relationships/image" Target="../media/image70.png"/><Relationship Id="rId31" Type="http://schemas.openxmlformats.org/officeDocument/2006/relationships/image" Target="../media/image14.png"/><Relationship Id="rId4" Type="http://schemas.openxmlformats.org/officeDocument/2006/relationships/image" Target="../media/image2.png"/><Relationship Id="rId9" Type="http://schemas.openxmlformats.org/officeDocument/2006/relationships/slide" Target="slide3.xml"/><Relationship Id="rId14" Type="http://schemas.openxmlformats.org/officeDocument/2006/relationships/image" Target="../media/image6.png"/><Relationship Id="rId22" Type="http://schemas.openxmlformats.org/officeDocument/2006/relationships/image" Target="../media/image10.png"/><Relationship Id="rId27" Type="http://schemas.openxmlformats.org/officeDocument/2006/relationships/image" Target="../media/image12.png"/><Relationship Id="rId30" Type="http://schemas.openxmlformats.org/officeDocument/2006/relationships/slide" Target="slide12.xml"/><Relationship Id="rId35" Type="http://schemas.openxmlformats.org/officeDocument/2006/relationships/image" Target="../media/image16.png"/><Relationship Id="rId8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20.png"/><Relationship Id="rId7" Type="http://schemas.openxmlformats.org/officeDocument/2006/relationships/image" Target="../media/image45.png"/><Relationship Id="rId12" Type="http://schemas.openxmlformats.org/officeDocument/2006/relationships/image" Target="../media/image4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23.png"/><Relationship Id="rId5" Type="http://schemas.openxmlformats.org/officeDocument/2006/relationships/image" Target="../media/image41.png"/><Relationship Id="rId10" Type="http://schemas.openxmlformats.org/officeDocument/2006/relationships/image" Target="../media/image21.png"/><Relationship Id="rId4" Type="http://schemas.openxmlformats.org/officeDocument/2006/relationships/image" Target="../media/image44.png"/><Relationship Id="rId9" Type="http://schemas.openxmlformats.org/officeDocument/2006/relationships/image" Target="../media/image4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21000">
              <a:schemeClr val="accent1"/>
            </a:gs>
            <a:gs pos="71000">
              <a:schemeClr val="dk1"/>
            </a:gs>
            <a:gs pos="100000">
              <a:schemeClr val="dk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7"/>
          <p:cNvSpPr/>
          <p:nvPr/>
        </p:nvSpPr>
        <p:spPr>
          <a:xfrm>
            <a:off x="5298479" y="2425636"/>
            <a:ext cx="263619" cy="251712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7" name="Google Shape;107;p17"/>
          <p:cNvGrpSpPr/>
          <p:nvPr/>
        </p:nvGrpSpPr>
        <p:grpSpPr>
          <a:xfrm>
            <a:off x="4971612" y="1011933"/>
            <a:ext cx="1129443" cy="1129717"/>
            <a:chOff x="6654650" y="3665275"/>
            <a:chExt cx="409100" cy="409125"/>
          </a:xfrm>
        </p:grpSpPr>
        <p:sp>
          <p:nvSpPr>
            <p:cNvPr id="108" name="Google Shape;108;p17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l" t="t" r="r" b="b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7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l" t="t" r="r" b="b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" name="Google Shape;110;p17"/>
          <p:cNvGrpSpPr/>
          <p:nvPr/>
        </p:nvGrpSpPr>
        <p:grpSpPr>
          <a:xfrm rot="1056946">
            <a:off x="3883082" y="1900347"/>
            <a:ext cx="746176" cy="746276"/>
            <a:chOff x="570875" y="4322250"/>
            <a:chExt cx="443300" cy="443325"/>
          </a:xfrm>
        </p:grpSpPr>
        <p:sp>
          <p:nvSpPr>
            <p:cNvPr id="111" name="Google Shape;111;p17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7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7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7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5" name="Google Shape;115;p17"/>
          <p:cNvSpPr/>
          <p:nvPr/>
        </p:nvSpPr>
        <p:spPr>
          <a:xfrm rot="2466643">
            <a:off x="4231898" y="1223117"/>
            <a:ext cx="366269" cy="349725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17"/>
          <p:cNvSpPr/>
          <p:nvPr/>
        </p:nvSpPr>
        <p:spPr>
          <a:xfrm rot="-1608918">
            <a:off x="4720985" y="1220097"/>
            <a:ext cx="263609" cy="251703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17"/>
          <p:cNvSpPr/>
          <p:nvPr/>
        </p:nvSpPr>
        <p:spPr>
          <a:xfrm rot="2926240">
            <a:off x="5901539" y="2039291"/>
            <a:ext cx="197436" cy="188518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17"/>
          <p:cNvSpPr/>
          <p:nvPr/>
        </p:nvSpPr>
        <p:spPr>
          <a:xfrm rot="-1608959">
            <a:off x="5278979" y="387784"/>
            <a:ext cx="177833" cy="169801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9" name="Google Shape;119;p17"/>
          <p:cNvGrpSpPr/>
          <p:nvPr/>
        </p:nvGrpSpPr>
        <p:grpSpPr>
          <a:xfrm>
            <a:off x="6525873" y="1489959"/>
            <a:ext cx="2714848" cy="3653541"/>
            <a:chOff x="5503615" y="983605"/>
            <a:chExt cx="3588221" cy="4828894"/>
          </a:xfrm>
        </p:grpSpPr>
        <p:pic>
          <p:nvPicPr>
            <p:cNvPr id="120" name="Google Shape;120;p1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503615" y="983605"/>
              <a:ext cx="3588221" cy="48288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1" name="Google Shape;121;p1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109435" y="1724361"/>
              <a:ext cx="322950" cy="31662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2" name="Google Shape;122;p17"/>
          <p:cNvSpPr txBox="1">
            <a:spLocks noGrp="1"/>
          </p:cNvSpPr>
          <p:nvPr>
            <p:ph type="ctrTitle" idx="4294967295"/>
          </p:nvPr>
        </p:nvSpPr>
        <p:spPr>
          <a:xfrm>
            <a:off x="855300" y="1658034"/>
            <a:ext cx="3411600" cy="1386515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700" dirty="0" err="1"/>
              <a:t>Chartbot</a:t>
            </a:r>
            <a:endParaRPr sz="7700" dirty="0"/>
          </a:p>
        </p:txBody>
      </p:sp>
      <p:sp>
        <p:nvSpPr>
          <p:cNvPr id="123" name="Google Shape;123;p17"/>
          <p:cNvSpPr txBox="1">
            <a:spLocks noGrp="1"/>
          </p:cNvSpPr>
          <p:nvPr>
            <p:ph type="subTitle" idx="4294967295"/>
          </p:nvPr>
        </p:nvSpPr>
        <p:spPr>
          <a:xfrm>
            <a:off x="855300" y="3027150"/>
            <a:ext cx="3411600" cy="1073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2000" dirty="0" err="1">
                <a:solidFill>
                  <a:schemeClr val="accent1"/>
                </a:solidFill>
              </a:rPr>
              <a:t>Yinjia</a:t>
            </a:r>
            <a:r>
              <a:rPr lang="en-US" sz="2000" dirty="0">
                <a:solidFill>
                  <a:schemeClr val="accent1"/>
                </a:solidFill>
              </a:rPr>
              <a:t> Liu &amp; </a:t>
            </a:r>
            <a:r>
              <a:rPr lang="en-US" sz="2000" dirty="0" err="1">
                <a:solidFill>
                  <a:schemeClr val="accent1"/>
                </a:solidFill>
              </a:rPr>
              <a:t>Chenwei</a:t>
            </a:r>
            <a:r>
              <a:rPr lang="en-US" sz="2000" dirty="0">
                <a:solidFill>
                  <a:schemeClr val="accent1"/>
                </a:solidFill>
              </a:rPr>
              <a:t> Cao</a:t>
            </a:r>
            <a:endParaRPr sz="2000" dirty="0">
              <a:solidFill>
                <a:schemeClr val="accent1"/>
              </a:solidFill>
            </a:endParaRPr>
          </a:p>
        </p:txBody>
      </p:sp>
      <p:sp>
        <p:nvSpPr>
          <p:cNvPr id="124" name="Google Shape;124;p17"/>
          <p:cNvSpPr txBox="1">
            <a:spLocks noGrp="1"/>
          </p:cNvSpPr>
          <p:nvPr>
            <p:ph type="sldNum" idx="12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 dirty="0"/>
          </a:p>
        </p:txBody>
      </p:sp>
      <p:cxnSp>
        <p:nvCxnSpPr>
          <p:cNvPr id="21" name="Google Shape;143;p28">
            <a:extLst>
              <a:ext uri="{FF2B5EF4-FFF2-40B4-BE49-F238E27FC236}">
                <a16:creationId xmlns:a16="http://schemas.microsoft.com/office/drawing/2014/main" id="{F3C1FFFB-7030-ED40-B209-5B33BD62DE2E}"/>
              </a:ext>
            </a:extLst>
          </p:cNvPr>
          <p:cNvCxnSpPr>
            <a:cxnSpLocks/>
          </p:cNvCxnSpPr>
          <p:nvPr/>
        </p:nvCxnSpPr>
        <p:spPr>
          <a:xfrm flipV="1">
            <a:off x="-128016" y="150408"/>
            <a:ext cx="9368737" cy="1311453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3" name="Google Shape;118;p17">
            <a:extLst>
              <a:ext uri="{FF2B5EF4-FFF2-40B4-BE49-F238E27FC236}">
                <a16:creationId xmlns:a16="http://schemas.microsoft.com/office/drawing/2014/main" id="{F8032708-D1E0-E94F-81EA-E94E968E1EAD}"/>
              </a:ext>
            </a:extLst>
          </p:cNvPr>
          <p:cNvSpPr/>
          <p:nvPr/>
        </p:nvSpPr>
        <p:spPr>
          <a:xfrm rot="-1608959">
            <a:off x="159840" y="1197196"/>
            <a:ext cx="177833" cy="169801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118;p17">
            <a:extLst>
              <a:ext uri="{FF2B5EF4-FFF2-40B4-BE49-F238E27FC236}">
                <a16:creationId xmlns:a16="http://schemas.microsoft.com/office/drawing/2014/main" id="{E7732226-77E4-2D4F-96C0-C50A9EAA5CC2}"/>
              </a:ext>
            </a:extLst>
          </p:cNvPr>
          <p:cNvSpPr/>
          <p:nvPr/>
        </p:nvSpPr>
        <p:spPr>
          <a:xfrm rot="-1608959">
            <a:off x="653823" y="1393078"/>
            <a:ext cx="177833" cy="169801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118;p17">
            <a:extLst>
              <a:ext uri="{FF2B5EF4-FFF2-40B4-BE49-F238E27FC236}">
                <a16:creationId xmlns:a16="http://schemas.microsoft.com/office/drawing/2014/main" id="{330E2066-7BCE-9742-B7B6-C11432BD3C74}"/>
              </a:ext>
            </a:extLst>
          </p:cNvPr>
          <p:cNvSpPr/>
          <p:nvPr/>
        </p:nvSpPr>
        <p:spPr>
          <a:xfrm rot="-1608959">
            <a:off x="1233507" y="1048442"/>
            <a:ext cx="177833" cy="169801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118;p17">
            <a:extLst>
              <a:ext uri="{FF2B5EF4-FFF2-40B4-BE49-F238E27FC236}">
                <a16:creationId xmlns:a16="http://schemas.microsoft.com/office/drawing/2014/main" id="{FD857F2F-4ABF-7B42-AEE0-C0E1EDD34B54}"/>
              </a:ext>
            </a:extLst>
          </p:cNvPr>
          <p:cNvSpPr/>
          <p:nvPr/>
        </p:nvSpPr>
        <p:spPr>
          <a:xfrm rot="-1608959">
            <a:off x="1766421" y="1243282"/>
            <a:ext cx="177833" cy="169801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118;p17">
            <a:extLst>
              <a:ext uri="{FF2B5EF4-FFF2-40B4-BE49-F238E27FC236}">
                <a16:creationId xmlns:a16="http://schemas.microsoft.com/office/drawing/2014/main" id="{67DAB750-F5A9-974A-B597-9EAB859FEB65}"/>
              </a:ext>
            </a:extLst>
          </p:cNvPr>
          <p:cNvSpPr/>
          <p:nvPr/>
        </p:nvSpPr>
        <p:spPr>
          <a:xfrm rot="-1608959">
            <a:off x="2307173" y="917735"/>
            <a:ext cx="177833" cy="169801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118;p17">
            <a:extLst>
              <a:ext uri="{FF2B5EF4-FFF2-40B4-BE49-F238E27FC236}">
                <a16:creationId xmlns:a16="http://schemas.microsoft.com/office/drawing/2014/main" id="{D2A87192-7226-464D-8102-AC38C549E455}"/>
              </a:ext>
            </a:extLst>
          </p:cNvPr>
          <p:cNvSpPr/>
          <p:nvPr/>
        </p:nvSpPr>
        <p:spPr>
          <a:xfrm rot="-1608959">
            <a:off x="2803340" y="1073282"/>
            <a:ext cx="177833" cy="169801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118;p17">
            <a:extLst>
              <a:ext uri="{FF2B5EF4-FFF2-40B4-BE49-F238E27FC236}">
                <a16:creationId xmlns:a16="http://schemas.microsoft.com/office/drawing/2014/main" id="{FB269C84-BF30-E343-81AB-9FB0206B1E47}"/>
              </a:ext>
            </a:extLst>
          </p:cNvPr>
          <p:cNvSpPr/>
          <p:nvPr/>
        </p:nvSpPr>
        <p:spPr>
          <a:xfrm rot="-1608959">
            <a:off x="3341499" y="721234"/>
            <a:ext cx="177833" cy="169801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118;p17">
            <a:extLst>
              <a:ext uri="{FF2B5EF4-FFF2-40B4-BE49-F238E27FC236}">
                <a16:creationId xmlns:a16="http://schemas.microsoft.com/office/drawing/2014/main" id="{46DE9698-FCCF-3748-A738-E915675B21F1}"/>
              </a:ext>
            </a:extLst>
          </p:cNvPr>
          <p:cNvSpPr/>
          <p:nvPr/>
        </p:nvSpPr>
        <p:spPr>
          <a:xfrm rot="-1608959">
            <a:off x="3887934" y="957643"/>
            <a:ext cx="177833" cy="169801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118;p17">
            <a:extLst>
              <a:ext uri="{FF2B5EF4-FFF2-40B4-BE49-F238E27FC236}">
                <a16:creationId xmlns:a16="http://schemas.microsoft.com/office/drawing/2014/main" id="{21E6FA80-CBE0-4249-B3AE-7C1F5E74C6F5}"/>
              </a:ext>
            </a:extLst>
          </p:cNvPr>
          <p:cNvSpPr/>
          <p:nvPr/>
        </p:nvSpPr>
        <p:spPr>
          <a:xfrm rot="-1608959">
            <a:off x="4190814" y="607136"/>
            <a:ext cx="177833" cy="169801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118;p17">
            <a:extLst>
              <a:ext uri="{FF2B5EF4-FFF2-40B4-BE49-F238E27FC236}">
                <a16:creationId xmlns:a16="http://schemas.microsoft.com/office/drawing/2014/main" id="{A43763D9-3793-324E-A377-3C0D8EB318FC}"/>
              </a:ext>
            </a:extLst>
          </p:cNvPr>
          <p:cNvSpPr/>
          <p:nvPr/>
        </p:nvSpPr>
        <p:spPr>
          <a:xfrm rot="-1608959">
            <a:off x="5953387" y="675691"/>
            <a:ext cx="177833" cy="169801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118;p17">
            <a:extLst>
              <a:ext uri="{FF2B5EF4-FFF2-40B4-BE49-F238E27FC236}">
                <a16:creationId xmlns:a16="http://schemas.microsoft.com/office/drawing/2014/main" id="{62F43BCB-39A7-2D42-ADCE-E5427ACEA78F}"/>
              </a:ext>
            </a:extLst>
          </p:cNvPr>
          <p:cNvSpPr/>
          <p:nvPr/>
        </p:nvSpPr>
        <p:spPr>
          <a:xfrm rot="-1608959">
            <a:off x="7107779" y="2216584"/>
            <a:ext cx="177833" cy="169801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9" name="Slide Zoom 18">
                <a:extLst>
                  <a:ext uri="{FF2B5EF4-FFF2-40B4-BE49-F238E27FC236}">
                    <a16:creationId xmlns:a16="http://schemas.microsoft.com/office/drawing/2014/main" id="{3BFC0559-F668-CE40-BB94-2FBB39F8F16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470093751"/>
                  </p:ext>
                </p:extLst>
              </p:nvPr>
            </p:nvGraphicFramePr>
            <p:xfrm>
              <a:off x="78221" y="1002636"/>
              <a:ext cx="302469" cy="171536"/>
            </p:xfrm>
            <a:graphic>
              <a:graphicData uri="http://schemas.microsoft.com/office/powerpoint/2016/slidezoom">
                <pslz:sldZm>
                  <pslz:sldZmObj sldId="258" cId="0">
                    <pslz:zmPr id="{788363FA-C83B-7B46-B40A-32E7842FC976}" returnToParent="0" transitionDur="1000" showBg="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2469" cy="171536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9" name="Slide Zoom 18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3BFC0559-F668-CE40-BB94-2FBB39F8F16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8221" y="1002636"/>
                <a:ext cx="302469" cy="17153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2" name="Slide Zoom 21">
                <a:extLst>
                  <a:ext uri="{FF2B5EF4-FFF2-40B4-BE49-F238E27FC236}">
                    <a16:creationId xmlns:a16="http://schemas.microsoft.com/office/drawing/2014/main" id="{A0F7283D-DE22-9445-BDA1-3B5FA13CBA2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5654877"/>
                  </p:ext>
                </p:extLst>
              </p:nvPr>
            </p:nvGraphicFramePr>
            <p:xfrm>
              <a:off x="595725" y="1619244"/>
              <a:ext cx="294027" cy="179477"/>
            </p:xfrm>
            <a:graphic>
              <a:graphicData uri="http://schemas.microsoft.com/office/powerpoint/2016/slidezoom">
                <pslz:sldZm>
                  <pslz:sldZmObj sldId="256" cId="0">
                    <pslz:zmPr id="{F8FDDAD0-9A43-C242-A153-FE387668C82E}" returnToParent="0" transitionDur="1000" showBg="0">
                      <p166:blipFill xmlns:p166="http://schemas.microsoft.com/office/powerpoint/2016/6/main">
                        <a:blip r:embed="rId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94027" cy="179477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2" name="Slide Zoom 21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A0F7283D-DE22-9445-BDA1-3B5FA13CBA2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95725" y="1619244"/>
                <a:ext cx="294027" cy="17947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4" name="Slide Zoom 23">
                <a:extLst>
                  <a:ext uri="{FF2B5EF4-FFF2-40B4-BE49-F238E27FC236}">
                    <a16:creationId xmlns:a16="http://schemas.microsoft.com/office/drawing/2014/main" id="{E0D421AF-D61C-1048-AC68-C5C8EB560F0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75841222"/>
                  </p:ext>
                </p:extLst>
              </p:nvPr>
            </p:nvGraphicFramePr>
            <p:xfrm>
              <a:off x="1053608" y="826383"/>
              <a:ext cx="358653" cy="201742"/>
            </p:xfrm>
            <a:graphic>
              <a:graphicData uri="http://schemas.microsoft.com/office/powerpoint/2016/slidezoom">
                <pslz:sldZm>
                  <pslz:sldZmObj sldId="257" cId="0">
                    <pslz:zmPr id="{A25D1EA6-5FF6-AE42-A31F-2F6FAC86E719}" returnToParent="0" transitionDur="1000" showBg="0">
                      <p166:blipFill xmlns:p166="http://schemas.microsoft.com/office/powerpoint/2016/6/main">
                        <a:blip r:embed="rId11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58653" cy="201742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4" name="Slide Zoom 23">
                <a:hlinkClick r:id="rId12" action="ppaction://hlinksldjump"/>
                <a:extLst>
                  <a:ext uri="{FF2B5EF4-FFF2-40B4-BE49-F238E27FC236}">
                    <a16:creationId xmlns:a16="http://schemas.microsoft.com/office/drawing/2014/main" id="{E0D421AF-D61C-1048-AC68-C5C8EB560F0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053608" y="826383"/>
                <a:ext cx="358653" cy="20174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8" name="Slide Zoom 27">
                <a:extLst>
                  <a:ext uri="{FF2B5EF4-FFF2-40B4-BE49-F238E27FC236}">
                    <a16:creationId xmlns:a16="http://schemas.microsoft.com/office/drawing/2014/main" id="{A3973EFA-0FD0-164B-B80D-61B06A2F653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59250901"/>
                  </p:ext>
                </p:extLst>
              </p:nvPr>
            </p:nvGraphicFramePr>
            <p:xfrm>
              <a:off x="1722436" y="1492991"/>
              <a:ext cx="358649" cy="201741"/>
            </p:xfrm>
            <a:graphic>
              <a:graphicData uri="http://schemas.microsoft.com/office/powerpoint/2016/slidezoom">
                <pslz:sldZm>
                  <pslz:sldZmObj sldId="263" cId="0">
                    <pslz:zmPr id="{C7FF2C2F-8E18-AD4C-8E6B-B7ED1CBFED93}" returnToParent="0" transitionDur="1000" showBg="0">
                      <p166:blipFill xmlns:p166="http://schemas.microsoft.com/office/powerpoint/2016/6/main">
                        <a:blip r:embed="rId1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58649" cy="201741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8" name="Slide Zoom 27">
                <a:hlinkClick r:id="rId15" action="ppaction://hlinksldjump"/>
                <a:extLst>
                  <a:ext uri="{FF2B5EF4-FFF2-40B4-BE49-F238E27FC236}">
                    <a16:creationId xmlns:a16="http://schemas.microsoft.com/office/drawing/2014/main" id="{A3973EFA-0FD0-164B-B80D-61B06A2F653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722436" y="1492991"/>
                <a:ext cx="358649" cy="20174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1" name="Slide Zoom 30">
                <a:extLst>
                  <a:ext uri="{FF2B5EF4-FFF2-40B4-BE49-F238E27FC236}">
                    <a16:creationId xmlns:a16="http://schemas.microsoft.com/office/drawing/2014/main" id="{D61253A1-AF83-4240-89A1-C3F91351653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58635809"/>
                  </p:ext>
                </p:extLst>
              </p:nvPr>
            </p:nvGraphicFramePr>
            <p:xfrm>
              <a:off x="2211276" y="669681"/>
              <a:ext cx="302469" cy="170139"/>
            </p:xfrm>
            <a:graphic>
              <a:graphicData uri="http://schemas.microsoft.com/office/powerpoint/2016/slidezoom">
                <pslz:sldZm>
                  <pslz:sldZmObj sldId="268" cId="0">
                    <pslz:zmPr id="{5D674A01-9744-924D-A2A7-0202534B5D1B}" returnToParent="0" transitionDur="1000" showBg="0">
                      <p166:blipFill xmlns:p166="http://schemas.microsoft.com/office/powerpoint/2016/6/main">
                        <a:blip r:embed="rId1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2469" cy="170139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1" name="Slide Zoom 30">
                <a:hlinkClick r:id="rId18" action="ppaction://hlinksldjump"/>
                <a:extLst>
                  <a:ext uri="{FF2B5EF4-FFF2-40B4-BE49-F238E27FC236}">
                    <a16:creationId xmlns:a16="http://schemas.microsoft.com/office/drawing/2014/main" id="{D61253A1-AF83-4240-89A1-C3F91351653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211276" y="669681"/>
                <a:ext cx="302469" cy="17013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4" name="Slide Zoom 33">
                <a:extLst>
                  <a:ext uri="{FF2B5EF4-FFF2-40B4-BE49-F238E27FC236}">
                    <a16:creationId xmlns:a16="http://schemas.microsoft.com/office/drawing/2014/main" id="{D60839DB-8CD5-0248-9C2C-E8EFEC906BA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61720707"/>
                  </p:ext>
                </p:extLst>
              </p:nvPr>
            </p:nvGraphicFramePr>
            <p:xfrm>
              <a:off x="2768151" y="1337073"/>
              <a:ext cx="380442" cy="213999"/>
            </p:xfrm>
            <a:graphic>
              <a:graphicData uri="http://schemas.microsoft.com/office/powerpoint/2016/slidezoom">
                <pslz:sldZm>
                  <pslz:sldZmObj sldId="287" cId="1113469187">
                    <pslz:zmPr id="{FAD183CD-E2D4-2545-834A-EA0AEABFCF99}" returnToParent="0" transitionDur="1000" showBg="0">
                      <p166:blipFill xmlns:p166="http://schemas.microsoft.com/office/powerpoint/2016/6/main">
                        <a:blip r:embed="rId20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80442" cy="213999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4" name="Slide Zoom 33">
                <a:hlinkClick r:id="rId21" action="ppaction://hlinksldjump"/>
                <a:extLst>
                  <a:ext uri="{FF2B5EF4-FFF2-40B4-BE49-F238E27FC236}">
                    <a16:creationId xmlns:a16="http://schemas.microsoft.com/office/drawing/2014/main" id="{D60839DB-8CD5-0248-9C2C-E8EFEC906BA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2768151" y="1337073"/>
                <a:ext cx="380442" cy="21399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6" name="Slide Zoom 35">
                <a:extLst>
                  <a:ext uri="{FF2B5EF4-FFF2-40B4-BE49-F238E27FC236}">
                    <a16:creationId xmlns:a16="http://schemas.microsoft.com/office/drawing/2014/main" id="{F7E7F8D0-74B8-8845-956C-3E37E879555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04041165"/>
                  </p:ext>
                </p:extLst>
              </p:nvPr>
            </p:nvGraphicFramePr>
            <p:xfrm>
              <a:off x="3240193" y="472684"/>
              <a:ext cx="380443" cy="213999"/>
            </p:xfrm>
            <a:graphic>
              <a:graphicData uri="http://schemas.microsoft.com/office/powerpoint/2016/slidezoom">
                <pslz:sldZm>
                  <pslz:sldZmObj sldId="288" cId="179608066">
                    <pslz:zmPr id="{4EF4F58D-7966-5246-9F34-D0472784DEC1}" returnToParent="0" transitionDur="1000" showBg="0">
                      <p166:blipFill xmlns:p166="http://schemas.microsoft.com/office/powerpoint/2016/6/main">
                        <a:blip r:embed="rId2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80443" cy="213999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6" name="Slide Zoom 35">
                <a:hlinkClick r:id="rId24" action="ppaction://hlinksldjump"/>
                <a:extLst>
                  <a:ext uri="{FF2B5EF4-FFF2-40B4-BE49-F238E27FC236}">
                    <a16:creationId xmlns:a16="http://schemas.microsoft.com/office/drawing/2014/main" id="{F7E7F8D0-74B8-8845-956C-3E37E879555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3240193" y="472684"/>
                <a:ext cx="380443" cy="21399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9" name="Slide Zoom 38">
                <a:extLst>
                  <a:ext uri="{FF2B5EF4-FFF2-40B4-BE49-F238E27FC236}">
                    <a16:creationId xmlns:a16="http://schemas.microsoft.com/office/drawing/2014/main" id="{78A3CFF2-3759-A04D-97C7-4435871094F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29602568"/>
                  </p:ext>
                </p:extLst>
              </p:nvPr>
            </p:nvGraphicFramePr>
            <p:xfrm>
              <a:off x="3818103" y="1163433"/>
              <a:ext cx="362510" cy="203912"/>
            </p:xfrm>
            <a:graphic>
              <a:graphicData uri="http://schemas.microsoft.com/office/powerpoint/2016/slidezoom">
                <pslz:sldZm>
                  <pslz:sldZmObj sldId="289" cId="1378034821">
                    <pslz:zmPr id="{F4F4F141-8091-0A4F-AA64-5953C5B77CAD}" returnToParent="0" transitionDur="1000" showBg="0">
                      <p166:blipFill xmlns:p166="http://schemas.microsoft.com/office/powerpoint/2016/6/main">
                        <a:blip r:embed="rId2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62510" cy="203912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9" name="Slide Zoom 38">
                <a:hlinkClick r:id="rId26" action="ppaction://hlinksldjump"/>
                <a:extLst>
                  <a:ext uri="{FF2B5EF4-FFF2-40B4-BE49-F238E27FC236}">
                    <a16:creationId xmlns:a16="http://schemas.microsoft.com/office/drawing/2014/main" id="{78A3CFF2-3759-A04D-97C7-4435871094F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3818103" y="1163433"/>
                <a:ext cx="362510" cy="20391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1" name="Slide Zoom 40">
                <a:extLst>
                  <a:ext uri="{FF2B5EF4-FFF2-40B4-BE49-F238E27FC236}">
                    <a16:creationId xmlns:a16="http://schemas.microsoft.com/office/drawing/2014/main" id="{AACB2303-BB72-694C-A2B5-FACC966E4C5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70064073"/>
                  </p:ext>
                </p:extLst>
              </p:nvPr>
            </p:nvGraphicFramePr>
            <p:xfrm>
              <a:off x="4005242" y="349757"/>
              <a:ext cx="430195" cy="241985"/>
            </p:xfrm>
            <a:graphic>
              <a:graphicData uri="http://schemas.microsoft.com/office/powerpoint/2016/slidezoom">
                <pslz:sldZm>
                  <pslz:sldZmObj sldId="276" cId="4293037364">
                    <pslz:zmPr id="{9768B5ED-5387-2847-937F-CA2ADA7FD378}" returnToParent="0" transitionDur="1000" showBg="0">
                      <p166:blipFill xmlns:p166="http://schemas.microsoft.com/office/powerpoint/2016/6/main">
                        <a:blip r:embed="rId2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30195" cy="241985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1" name="Slide Zoom 40">
                <a:hlinkClick r:id="rId28" action="ppaction://hlinksldjump"/>
                <a:extLst>
                  <a:ext uri="{FF2B5EF4-FFF2-40B4-BE49-F238E27FC236}">
                    <a16:creationId xmlns:a16="http://schemas.microsoft.com/office/drawing/2014/main" id="{AACB2303-BB72-694C-A2B5-FACC966E4C5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4005242" y="349757"/>
                <a:ext cx="430195" cy="2419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5" name="Slide Zoom 54">
                <a:extLst>
                  <a:ext uri="{FF2B5EF4-FFF2-40B4-BE49-F238E27FC236}">
                    <a16:creationId xmlns:a16="http://schemas.microsoft.com/office/drawing/2014/main" id="{D0D28F20-5FAB-534C-8185-0BB7B30A54B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21638006"/>
                  </p:ext>
                </p:extLst>
              </p:nvPr>
            </p:nvGraphicFramePr>
            <p:xfrm>
              <a:off x="4572000" y="882012"/>
              <a:ext cx="425230" cy="239192"/>
            </p:xfrm>
            <a:graphic>
              <a:graphicData uri="http://schemas.microsoft.com/office/powerpoint/2016/slidezoom">
                <pslz:sldZm>
                  <pslz:sldZmObj sldId="271" cId="2280342332">
                    <pslz:zmPr id="{268B9C70-F512-8146-B389-32805A854FF5}" returnToParent="0" transitionDur="1000" showBg="0">
                      <p166:blipFill xmlns:p166="http://schemas.microsoft.com/office/powerpoint/2016/6/main">
                        <a:blip r:embed="rId29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25230" cy="239192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5" name="Slide Zoom 54">
                <a:hlinkClick r:id="rId30" action="ppaction://hlinksldjump"/>
                <a:extLst>
                  <a:ext uri="{FF2B5EF4-FFF2-40B4-BE49-F238E27FC236}">
                    <a16:creationId xmlns:a16="http://schemas.microsoft.com/office/drawing/2014/main" id="{D0D28F20-5FAB-534C-8185-0BB7B30A54B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4572000" y="882012"/>
                <a:ext cx="425230" cy="23919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7" name="Slide Zoom 56">
                <a:extLst>
                  <a:ext uri="{FF2B5EF4-FFF2-40B4-BE49-F238E27FC236}">
                    <a16:creationId xmlns:a16="http://schemas.microsoft.com/office/drawing/2014/main" id="{8FA7D14D-4277-FC4B-A656-78094491382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097669589"/>
                  </p:ext>
                </p:extLst>
              </p:nvPr>
            </p:nvGraphicFramePr>
            <p:xfrm>
              <a:off x="5181037" y="170910"/>
              <a:ext cx="286639" cy="161234"/>
            </p:xfrm>
            <a:graphic>
              <a:graphicData uri="http://schemas.microsoft.com/office/powerpoint/2016/slidezoom">
                <pslz:sldZm>
                  <pslz:sldZmObj sldId="270" cId="1133803909">
                    <pslz:zmPr id="{115683B5-B6D4-AF4B-8037-9405DBF127B4}" returnToParent="0" transitionDur="1000" showBg="0">
                      <p166:blipFill xmlns:p166="http://schemas.microsoft.com/office/powerpoint/2016/6/main">
                        <a:blip r:embed="rId31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86639" cy="161234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7" name="Slide Zoom 56">
                <a:hlinkClick r:id="rId32" action="ppaction://hlinksldjump"/>
                <a:extLst>
                  <a:ext uri="{FF2B5EF4-FFF2-40B4-BE49-F238E27FC236}">
                    <a16:creationId xmlns:a16="http://schemas.microsoft.com/office/drawing/2014/main" id="{8FA7D14D-4277-FC4B-A656-78094491382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5181037" y="170910"/>
                <a:ext cx="286639" cy="16123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9" name="Slide Zoom 58">
                <a:extLst>
                  <a:ext uri="{FF2B5EF4-FFF2-40B4-BE49-F238E27FC236}">
                    <a16:creationId xmlns:a16="http://schemas.microsoft.com/office/drawing/2014/main" id="{24035B4D-00A2-9A46-98FA-89D705F8F51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17662496"/>
                  </p:ext>
                </p:extLst>
              </p:nvPr>
            </p:nvGraphicFramePr>
            <p:xfrm>
              <a:off x="6172361" y="654719"/>
              <a:ext cx="355666" cy="200062"/>
            </p:xfrm>
            <a:graphic>
              <a:graphicData uri="http://schemas.microsoft.com/office/powerpoint/2016/slidezoom">
                <pslz:sldZm>
                  <pslz:sldZmObj sldId="281" cId="3416452130">
                    <pslz:zmPr id="{11A47720-5EFD-244A-AC52-CB5BA2DD4A06}" returnToParent="0" transitionDur="1000" showBg="0">
                      <p166:blipFill xmlns:p166="http://schemas.microsoft.com/office/powerpoint/2016/6/main">
                        <a:blip r:embed="rId3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55666" cy="200062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9" name="Slide Zoom 58">
                <a:hlinkClick r:id="rId34" action="ppaction://hlinksldjump"/>
                <a:extLst>
                  <a:ext uri="{FF2B5EF4-FFF2-40B4-BE49-F238E27FC236}">
                    <a16:creationId xmlns:a16="http://schemas.microsoft.com/office/drawing/2014/main" id="{24035B4D-00A2-9A46-98FA-89D705F8F51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6172361" y="654719"/>
                <a:ext cx="355666" cy="20006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" name="Slide Zoom 2">
                <a:extLst>
                  <a:ext uri="{FF2B5EF4-FFF2-40B4-BE49-F238E27FC236}">
                    <a16:creationId xmlns:a16="http://schemas.microsoft.com/office/drawing/2014/main" id="{49497F48-6E17-DD4D-969A-89C23CECCE0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7981402"/>
                  </p:ext>
                </p:extLst>
              </p:nvPr>
            </p:nvGraphicFramePr>
            <p:xfrm>
              <a:off x="1512929" y="150408"/>
              <a:ext cx="233509" cy="131349"/>
            </p:xfrm>
            <a:graphic>
              <a:graphicData uri="http://schemas.microsoft.com/office/powerpoint/2016/slidezoom">
                <pslz:sldZm>
                  <pslz:sldZmObj sldId="289" cId="4056951877">
                    <pslz:zmPr id="{5B989869-6AB0-4048-BDC2-BEB4EB2DC416}" returnToParent="0" transitionDur="1000" showBg="0">
                      <p166:blipFill xmlns:p166="http://schemas.microsoft.com/office/powerpoint/2016/6/main">
                        <a:blip r:embed="rId3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33509" cy="131349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" name="Slide Zoom 2">
                <a:hlinkClick r:id="rId18" action="ppaction://hlinksldjump"/>
                <a:extLst>
                  <a:ext uri="{FF2B5EF4-FFF2-40B4-BE49-F238E27FC236}">
                    <a16:creationId xmlns:a16="http://schemas.microsoft.com/office/drawing/2014/main" id="{49497F48-6E17-DD4D-969A-89C23CECCE0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1512929" y="150408"/>
                <a:ext cx="233509" cy="131349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67000"/>
              </a:schemeClr>
            </a:gs>
            <a:gs pos="48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3"/>
          <p:cNvSpPr txBox="1">
            <a:spLocks noGrp="1"/>
          </p:cNvSpPr>
          <p:nvPr>
            <p:ph type="title"/>
          </p:nvPr>
        </p:nvSpPr>
        <p:spPr>
          <a:xfrm>
            <a:off x="0" y="0"/>
            <a:ext cx="5879412" cy="54345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Second model with embedding layer</a:t>
            </a:r>
            <a:endParaRPr dirty="0"/>
          </a:p>
        </p:txBody>
      </p:sp>
      <p:sp>
        <p:nvSpPr>
          <p:cNvPr id="189" name="Google Shape;189;p23"/>
          <p:cNvSpPr txBox="1">
            <a:spLocks noGrp="1"/>
          </p:cNvSpPr>
          <p:nvPr>
            <p:ph type="sldNum" idx="12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E623C1D-548C-A440-93C3-199EA5BC9B50}"/>
              </a:ext>
            </a:extLst>
          </p:cNvPr>
          <p:cNvSpPr txBox="1"/>
          <p:nvPr/>
        </p:nvSpPr>
        <p:spPr>
          <a:xfrm>
            <a:off x="223935" y="356115"/>
            <a:ext cx="82669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F34C6C8-2617-324C-AFD6-F0C8AC4D7305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9878"/>
            <a:ext cx="6400800" cy="26026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251A2CB-0564-D64B-9148-7FD5F905DA20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31808"/>
            <a:ext cx="4709160" cy="211169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52E07C8-A522-F445-A560-5E4B55BA0ABB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8491" y="3031808"/>
            <a:ext cx="4434840" cy="212746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4F28037-4BDC-AA45-A42B-75C2D11F9AC2}"/>
              </a:ext>
            </a:extLst>
          </p:cNvPr>
          <p:cNvSpPr/>
          <p:nvPr/>
        </p:nvSpPr>
        <p:spPr>
          <a:xfrm>
            <a:off x="223935" y="1175654"/>
            <a:ext cx="2733869" cy="11196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48B7C4A-D3CD-1D40-B1C9-5BE7C1501E7C}"/>
              </a:ext>
            </a:extLst>
          </p:cNvPr>
          <p:cNvSpPr/>
          <p:nvPr/>
        </p:nvSpPr>
        <p:spPr>
          <a:xfrm>
            <a:off x="233266" y="1766589"/>
            <a:ext cx="2733869" cy="11196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4C3F1BD-2C59-6C40-A505-CD7603BA1200}"/>
              </a:ext>
            </a:extLst>
          </p:cNvPr>
          <p:cNvSpPr/>
          <p:nvPr/>
        </p:nvSpPr>
        <p:spPr>
          <a:xfrm>
            <a:off x="326571" y="3554963"/>
            <a:ext cx="2108719" cy="3079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D8CD52E-0439-0743-B5D5-002B6DFD0B22}"/>
              </a:ext>
            </a:extLst>
          </p:cNvPr>
          <p:cNvSpPr/>
          <p:nvPr/>
        </p:nvSpPr>
        <p:spPr>
          <a:xfrm>
            <a:off x="2556589" y="3971220"/>
            <a:ext cx="2152571" cy="3079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080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67000"/>
              </a:schemeClr>
            </a:gs>
            <a:gs pos="48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1"/>
          <p:cNvSpPr txBox="1">
            <a:spLocks noGrp="1"/>
          </p:cNvSpPr>
          <p:nvPr>
            <p:ph type="sldNum" idx="12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314" name="Google Shape;314;p31"/>
          <p:cNvSpPr txBox="1">
            <a:spLocks noGrp="1"/>
          </p:cNvSpPr>
          <p:nvPr>
            <p:ph type="body" idx="4294967295"/>
          </p:nvPr>
        </p:nvSpPr>
        <p:spPr>
          <a:xfrm>
            <a:off x="84156" y="90111"/>
            <a:ext cx="5813724" cy="650553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 dirty="0">
                <a:solidFill>
                  <a:schemeClr val="lt1"/>
                </a:solidFill>
              </a:rPr>
              <a:t>Model Evaluation</a:t>
            </a:r>
            <a:endParaRPr sz="6000" b="1" dirty="0">
              <a:solidFill>
                <a:schemeClr val="lt1"/>
              </a:solidFill>
            </a:endParaRPr>
          </a:p>
        </p:txBody>
      </p:sp>
      <p:grpSp>
        <p:nvGrpSpPr>
          <p:cNvPr id="315" name="Google Shape;315;p31"/>
          <p:cNvGrpSpPr/>
          <p:nvPr/>
        </p:nvGrpSpPr>
        <p:grpSpPr>
          <a:xfrm>
            <a:off x="6415998" y="1262638"/>
            <a:ext cx="2583798" cy="3697255"/>
            <a:chOff x="6092896" y="1233444"/>
            <a:chExt cx="2714848" cy="3653541"/>
          </a:xfrm>
        </p:grpSpPr>
        <p:pic>
          <p:nvPicPr>
            <p:cNvPr id="316" name="Google Shape;316;p3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092896" y="1233444"/>
              <a:ext cx="2714848" cy="365354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7" name="Google Shape;317;p3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313796" y="1855508"/>
              <a:ext cx="232462" cy="15656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12BE41C3-5EAB-D14D-8D12-241B7A2E6983}"/>
              </a:ext>
            </a:extLst>
          </p:cNvPr>
          <p:cNvSpPr txBox="1"/>
          <p:nvPr/>
        </p:nvSpPr>
        <p:spPr>
          <a:xfrm>
            <a:off x="-10141" y="4463607"/>
            <a:ext cx="70591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With same epochs of 600, batch size 10, We find results for two methods are similar and both have overfitting problem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CB7C32C-3E2A-4E4D-AC33-32688E248558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141" y="1114937"/>
            <a:ext cx="6237205" cy="92237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4989CDD-7ACA-B24B-A421-CC6D80B5FA12}"/>
              </a:ext>
            </a:extLst>
          </p:cNvPr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008" y="2355399"/>
            <a:ext cx="6220656" cy="114046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BEFD93D-886C-8A46-863B-9FBF3E54EC1A}"/>
              </a:ext>
            </a:extLst>
          </p:cNvPr>
          <p:cNvSpPr txBox="1"/>
          <p:nvPr/>
        </p:nvSpPr>
        <p:spPr>
          <a:xfrm>
            <a:off x="84156" y="740664"/>
            <a:ext cx="25933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 with one-hot method: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D238E1-9CCD-CA4A-9352-63B13BF2B968}"/>
              </a:ext>
            </a:extLst>
          </p:cNvPr>
          <p:cNvSpPr txBox="1"/>
          <p:nvPr/>
        </p:nvSpPr>
        <p:spPr>
          <a:xfrm>
            <a:off x="-10141" y="2037308"/>
            <a:ext cx="25095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 with embedding layer: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DDA6B7-DC7F-E74E-BD61-8655FF4C2F97}"/>
              </a:ext>
            </a:extLst>
          </p:cNvPr>
          <p:cNvSpPr txBox="1"/>
          <p:nvPr/>
        </p:nvSpPr>
        <p:spPr>
          <a:xfrm>
            <a:off x="-91440" y="3487945"/>
            <a:ext cx="37850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Embedding Model change optimizer to </a:t>
            </a:r>
            <a:r>
              <a:rPr lang="en-US" dirty="0" err="1"/>
              <a:t>adam</a:t>
            </a:r>
            <a:r>
              <a:rPr lang="en-US" dirty="0"/>
              <a:t>:</a:t>
            </a:r>
          </a:p>
        </p:txBody>
      </p:sp>
      <p:pic>
        <p:nvPicPr>
          <p:cNvPr id="8" name="Picture 7" descr="A picture containing table&#10;&#10;Description automatically generated">
            <a:extLst>
              <a:ext uri="{FF2B5EF4-FFF2-40B4-BE49-F238E27FC236}">
                <a16:creationId xmlns:a16="http://schemas.microsoft.com/office/drawing/2014/main" id="{B19CD0EC-39EC-034A-A3D3-2AC3AEC135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0141" y="3754311"/>
            <a:ext cx="6218789" cy="70788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1B60889-511C-E044-B206-D02ECBF8B555}"/>
              </a:ext>
            </a:extLst>
          </p:cNvPr>
          <p:cNvSpPr/>
          <p:nvPr/>
        </p:nvSpPr>
        <p:spPr>
          <a:xfrm>
            <a:off x="3433665" y="1894114"/>
            <a:ext cx="811764" cy="14319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E26CA98-16EB-3E4A-B5F4-E6B15083DE6E}"/>
              </a:ext>
            </a:extLst>
          </p:cNvPr>
          <p:cNvSpPr/>
          <p:nvPr/>
        </p:nvSpPr>
        <p:spPr>
          <a:xfrm>
            <a:off x="5179646" y="1894113"/>
            <a:ext cx="1029002" cy="1299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9D1A541-90EC-3D41-A099-B6C3491989C2}"/>
              </a:ext>
            </a:extLst>
          </p:cNvPr>
          <p:cNvSpPr/>
          <p:nvPr/>
        </p:nvSpPr>
        <p:spPr>
          <a:xfrm>
            <a:off x="3442996" y="4282106"/>
            <a:ext cx="811764" cy="14319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0103E78-3349-AE44-A9DC-D6292DD25D5C}"/>
              </a:ext>
            </a:extLst>
          </p:cNvPr>
          <p:cNvSpPr/>
          <p:nvPr/>
        </p:nvSpPr>
        <p:spPr>
          <a:xfrm>
            <a:off x="3466569" y="3342063"/>
            <a:ext cx="811764" cy="14319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69CA1A4-6449-5B47-9D23-97B99594E0A8}"/>
              </a:ext>
            </a:extLst>
          </p:cNvPr>
          <p:cNvSpPr/>
          <p:nvPr/>
        </p:nvSpPr>
        <p:spPr>
          <a:xfrm>
            <a:off x="5179646" y="4297822"/>
            <a:ext cx="1029002" cy="14319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096EB2E-EEA9-E048-9DEF-7B9204EC226B}"/>
              </a:ext>
            </a:extLst>
          </p:cNvPr>
          <p:cNvSpPr/>
          <p:nvPr/>
        </p:nvSpPr>
        <p:spPr>
          <a:xfrm>
            <a:off x="5179646" y="3342063"/>
            <a:ext cx="1029002" cy="1477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0373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67000"/>
              </a:schemeClr>
            </a:gs>
            <a:gs pos="48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1" name="Google Shape;221;p26"/>
          <p:cNvGrpSpPr/>
          <p:nvPr/>
        </p:nvGrpSpPr>
        <p:grpSpPr>
          <a:xfrm>
            <a:off x="7734102" y="3703320"/>
            <a:ext cx="1340546" cy="1440180"/>
            <a:chOff x="6016688" y="1238675"/>
            <a:chExt cx="2840226" cy="3645025"/>
          </a:xfrm>
        </p:grpSpPr>
        <p:pic>
          <p:nvPicPr>
            <p:cNvPr id="222" name="Google Shape;222;p2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016688" y="1238675"/>
              <a:ext cx="2840226" cy="3645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3" name="Google Shape;223;p2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234036" y="1833429"/>
              <a:ext cx="253619" cy="1708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24" name="Google Shape;224;p26"/>
          <p:cNvSpPr txBox="1">
            <a:spLocks noGrp="1"/>
          </p:cNvSpPr>
          <p:nvPr>
            <p:ph type="ctrTitle" idx="4294967295"/>
          </p:nvPr>
        </p:nvSpPr>
        <p:spPr>
          <a:xfrm>
            <a:off x="1873801" y="119870"/>
            <a:ext cx="5593623" cy="894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One-hot CB VS Embedding CB</a:t>
            </a:r>
            <a:endParaRPr sz="4800" dirty="0"/>
          </a:p>
        </p:txBody>
      </p:sp>
      <p:sp>
        <p:nvSpPr>
          <p:cNvPr id="230" name="Google Shape;230;p26"/>
          <p:cNvSpPr txBox="1">
            <a:spLocks noGrp="1"/>
          </p:cNvSpPr>
          <p:nvPr>
            <p:ph type="sldNum" idx="12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pic>
        <p:nvPicPr>
          <p:cNvPr id="231" name="Google Shape;231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0" y="3703320"/>
            <a:ext cx="1271016" cy="14401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7F00658-A916-1549-B55C-D1F3AC86AFC0}"/>
              </a:ext>
            </a:extLst>
          </p:cNvPr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016" y="990836"/>
            <a:ext cx="3300984" cy="343257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25D12F6-9A3A-204D-B2DE-BE01811A7584}"/>
              </a:ext>
            </a:extLst>
          </p:cNvPr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6008" y="990836"/>
            <a:ext cx="3405987" cy="343257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7FDF4A6-D751-2A4D-8228-D66084BDFC6C}"/>
              </a:ext>
            </a:extLst>
          </p:cNvPr>
          <p:cNvSpPr/>
          <p:nvPr/>
        </p:nvSpPr>
        <p:spPr>
          <a:xfrm>
            <a:off x="4823927" y="1651518"/>
            <a:ext cx="2369975" cy="1119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miley Face 2">
            <a:extLst>
              <a:ext uri="{FF2B5EF4-FFF2-40B4-BE49-F238E27FC236}">
                <a16:creationId xmlns:a16="http://schemas.microsoft.com/office/drawing/2014/main" id="{A706FC53-43A2-EF4C-98C9-C45390233F53}"/>
              </a:ext>
            </a:extLst>
          </p:cNvPr>
          <p:cNvSpPr/>
          <p:nvPr/>
        </p:nvSpPr>
        <p:spPr>
          <a:xfrm>
            <a:off x="7257910" y="1568495"/>
            <a:ext cx="317241" cy="317241"/>
          </a:xfrm>
          <a:prstGeom prst="smileyFace">
            <a:avLst>
              <a:gd name="adj" fmla="val 4653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3423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67000"/>
              </a:schemeClr>
            </a:gs>
            <a:gs pos="48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5"/>
          <p:cNvSpPr txBox="1">
            <a:spLocks noGrp="1"/>
          </p:cNvSpPr>
          <p:nvPr>
            <p:ph type="ctrTitle" idx="4294967295"/>
          </p:nvPr>
        </p:nvSpPr>
        <p:spPr>
          <a:xfrm>
            <a:off x="-1375836" y="205845"/>
            <a:ext cx="74334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 dirty="0"/>
              <a:t>Conclusion</a:t>
            </a:r>
            <a:endParaRPr sz="9600" dirty="0"/>
          </a:p>
        </p:txBody>
      </p:sp>
      <p:sp>
        <p:nvSpPr>
          <p:cNvPr id="213" name="Google Shape;213;p25"/>
          <p:cNvSpPr txBox="1">
            <a:spLocks noGrp="1"/>
          </p:cNvSpPr>
          <p:nvPr>
            <p:ph type="sldNum" idx="12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grpSp>
        <p:nvGrpSpPr>
          <p:cNvPr id="214" name="Google Shape;214;p25"/>
          <p:cNvGrpSpPr/>
          <p:nvPr/>
        </p:nvGrpSpPr>
        <p:grpSpPr>
          <a:xfrm>
            <a:off x="6820364" y="3166216"/>
            <a:ext cx="2323636" cy="1977284"/>
            <a:chOff x="5503605" y="983607"/>
            <a:chExt cx="3588232" cy="2803836"/>
          </a:xfrm>
        </p:grpSpPr>
        <p:pic>
          <p:nvPicPr>
            <p:cNvPr id="215" name="Google Shape;215;p25"/>
            <p:cNvPicPr preferRelativeResize="0"/>
            <p:nvPr/>
          </p:nvPicPr>
          <p:blipFill rotWithShape="1">
            <a:blip r:embed="rId3">
              <a:alphaModFix/>
            </a:blip>
            <a:srcRect b="41934"/>
            <a:stretch/>
          </p:blipFill>
          <p:spPr>
            <a:xfrm>
              <a:off x="5503605" y="983607"/>
              <a:ext cx="3588232" cy="28038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6" name="Google Shape;216;p2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109435" y="1724361"/>
              <a:ext cx="322950" cy="31662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85AAA19-7811-4A46-9549-23A4321481C5}"/>
              </a:ext>
            </a:extLst>
          </p:cNvPr>
          <p:cNvSpPr txBox="1"/>
          <p:nvPr/>
        </p:nvSpPr>
        <p:spPr>
          <a:xfrm>
            <a:off x="201168" y="1298448"/>
            <a:ext cx="577900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Obviously, our chatbot is not so smart and it is not so human because conversation is an art. Even Facebook says its ‘</a:t>
            </a:r>
            <a:r>
              <a:rPr lang="en-US" sz="1600" dirty="0" err="1">
                <a:solidFill>
                  <a:schemeClr val="bg1"/>
                </a:solidFill>
              </a:rPr>
              <a:t>Blender’chatbot</a:t>
            </a:r>
            <a:r>
              <a:rPr lang="en-US" sz="1600" dirty="0">
                <a:solidFill>
                  <a:schemeClr val="bg1"/>
                </a:solidFill>
              </a:rPr>
              <a:t> is the most humanlike ever with 9.4 billion parameters, it still would lose control sometimes. </a:t>
            </a:r>
          </a:p>
          <a:p>
            <a:endParaRPr lang="en-US" sz="1600" dirty="0">
              <a:solidFill>
                <a:schemeClr val="bg1"/>
              </a:solidFill>
            </a:endParaRPr>
          </a:p>
          <a:p>
            <a:r>
              <a:rPr lang="en-US" sz="1600" dirty="0">
                <a:solidFill>
                  <a:schemeClr val="bg1"/>
                </a:solidFill>
              </a:rPr>
              <a:t>We also tried to change to different optimizer, different batch size and run more or less epochs, but all of the changes did not give us a really good result.  Considering the limitation of dataset and computational expense, we </a:t>
            </a:r>
            <a:r>
              <a:rPr lang="en-US" sz="1800" b="1" dirty="0">
                <a:solidFill>
                  <a:schemeClr val="bg1"/>
                </a:solidFill>
              </a:rPr>
              <a:t>suggest</a:t>
            </a:r>
            <a:r>
              <a:rPr lang="en-US" sz="1600" dirty="0">
                <a:solidFill>
                  <a:schemeClr val="bg1"/>
                </a:solidFill>
              </a:rPr>
              <a:t> to using </a:t>
            </a:r>
            <a:r>
              <a:rPr lang="en-US" sz="1800" b="1" dirty="0">
                <a:solidFill>
                  <a:schemeClr val="bg1"/>
                </a:solidFill>
              </a:rPr>
              <a:t>transfer learning </a:t>
            </a:r>
            <a:r>
              <a:rPr lang="en-US" sz="1600" dirty="0">
                <a:solidFill>
                  <a:schemeClr val="bg1"/>
                </a:solidFill>
              </a:rPr>
              <a:t>instead of developing model from scratch or we can add </a:t>
            </a:r>
            <a:r>
              <a:rPr lang="en-US" sz="1800" b="1" dirty="0">
                <a:solidFill>
                  <a:schemeClr val="bg1"/>
                </a:solidFill>
              </a:rPr>
              <a:t>with attention </a:t>
            </a:r>
            <a:r>
              <a:rPr lang="en-US" sz="1600" dirty="0">
                <a:solidFill>
                  <a:schemeClr val="bg1"/>
                </a:solidFill>
              </a:rPr>
              <a:t>if we would explore and improve our chatbot furthermore.</a:t>
            </a:r>
          </a:p>
        </p:txBody>
      </p:sp>
    </p:spTree>
    <p:extLst>
      <p:ext uri="{BB962C8B-B14F-4D97-AF65-F5344CB8AC3E}">
        <p14:creationId xmlns:p14="http://schemas.microsoft.com/office/powerpoint/2010/main" val="11338039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67000"/>
              </a:schemeClr>
            </a:gs>
            <a:gs pos="48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6" name="Google Shape;36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400" y="1271826"/>
            <a:ext cx="2904825" cy="3705499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36"/>
          <p:cNvSpPr txBox="1">
            <a:spLocks noGrp="1"/>
          </p:cNvSpPr>
          <p:nvPr>
            <p:ph type="title"/>
          </p:nvPr>
        </p:nvSpPr>
        <p:spPr>
          <a:xfrm>
            <a:off x="779100" y="557784"/>
            <a:ext cx="6060612" cy="598316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Chatbot: Thank You! Have a nice day!</a:t>
            </a:r>
            <a:endParaRPr dirty="0"/>
          </a:p>
        </p:txBody>
      </p:sp>
      <p:sp>
        <p:nvSpPr>
          <p:cNvPr id="368" name="Google Shape;368;p36"/>
          <p:cNvSpPr txBox="1">
            <a:spLocks noGrp="1"/>
          </p:cNvSpPr>
          <p:nvPr>
            <p:ph type="sldNum" idx="12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pic>
        <p:nvPicPr>
          <p:cNvPr id="369" name="Google Shape;369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10688" y="1484231"/>
            <a:ext cx="2617500" cy="349309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88507" y="1539192"/>
            <a:ext cx="2572825" cy="343813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62650" y="2013127"/>
            <a:ext cx="704850" cy="632997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964225" y="3603037"/>
            <a:ext cx="516825" cy="51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3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753615" y="2893785"/>
            <a:ext cx="485775" cy="4403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3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096893" y="2783898"/>
            <a:ext cx="548700" cy="66015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3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775522" y="1977200"/>
            <a:ext cx="704850" cy="70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3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962661" y="3581813"/>
            <a:ext cx="419450" cy="55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36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490132" y="3690000"/>
            <a:ext cx="366071" cy="3429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164521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67000"/>
              </a:schemeClr>
            </a:gs>
            <a:gs pos="48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5889" y="77688"/>
            <a:ext cx="1950143" cy="1839690"/>
          </a:xfrm>
          <a:prstGeom prst="ellipse">
            <a:avLst/>
          </a:prstGeom>
          <a:noFill/>
          <a:ln>
            <a:noFill/>
          </a:ln>
        </p:spPr>
      </p:pic>
      <p:sp>
        <p:nvSpPr>
          <p:cNvPr id="69" name="Google Shape;69;p13"/>
          <p:cNvSpPr txBox="1">
            <a:spLocks noGrp="1"/>
          </p:cNvSpPr>
          <p:nvPr>
            <p:ph type="subTitle" idx="4294967295"/>
          </p:nvPr>
        </p:nvSpPr>
        <p:spPr>
          <a:xfrm>
            <a:off x="156461" y="825912"/>
            <a:ext cx="3354835" cy="338947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800" b="1" dirty="0">
                <a:solidFill>
                  <a:schemeClr val="bg1"/>
                </a:solidFill>
              </a:rPr>
              <a:t>A chatbot is a software that provides a real conversational experience to the user, A well-optimized  chatbot can converse as well as humans do.</a:t>
            </a:r>
            <a:endParaRPr sz="2800" b="1" dirty="0">
              <a:solidFill>
                <a:schemeClr val="bg1"/>
              </a:solidFill>
            </a:endParaRPr>
          </a:p>
        </p:txBody>
      </p:sp>
      <p:sp>
        <p:nvSpPr>
          <p:cNvPr id="70" name="Google Shape;70;p13"/>
          <p:cNvSpPr txBox="1">
            <a:spLocks noGrp="1"/>
          </p:cNvSpPr>
          <p:nvPr>
            <p:ph type="sldNum" idx="12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grpSp>
        <p:nvGrpSpPr>
          <p:cNvPr id="71" name="Google Shape;71;p13"/>
          <p:cNvGrpSpPr/>
          <p:nvPr/>
        </p:nvGrpSpPr>
        <p:grpSpPr>
          <a:xfrm>
            <a:off x="5555780" y="1653057"/>
            <a:ext cx="3588220" cy="3490443"/>
            <a:chOff x="5826900" y="1367600"/>
            <a:chExt cx="3881675" cy="3775901"/>
          </a:xfrm>
        </p:grpSpPr>
        <p:pic>
          <p:nvPicPr>
            <p:cNvPr id="72" name="Google Shape;72;p13"/>
            <p:cNvPicPr preferRelativeResize="0"/>
            <p:nvPr/>
          </p:nvPicPr>
          <p:blipFill rotWithShape="1">
            <a:blip r:embed="rId4">
              <a:alphaModFix/>
            </a:blip>
            <a:srcRect b="27714"/>
            <a:stretch/>
          </p:blipFill>
          <p:spPr>
            <a:xfrm>
              <a:off x="5826900" y="1367600"/>
              <a:ext cx="3881675" cy="37759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" name="Google Shape;73;p1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561147" y="2238285"/>
              <a:ext cx="349350" cy="2397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4" name="Google Shape;74;p13"/>
          <p:cNvSpPr txBox="1">
            <a:spLocks noGrp="1"/>
          </p:cNvSpPr>
          <p:nvPr>
            <p:ph type="ctrTitle" idx="4294967295"/>
          </p:nvPr>
        </p:nvSpPr>
        <p:spPr>
          <a:xfrm>
            <a:off x="-260273" y="149290"/>
            <a:ext cx="5110193" cy="848243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chemeClr val="lt2"/>
                </a:solidFill>
              </a:rPr>
              <a:t>What is Chatbot?</a:t>
            </a:r>
            <a:endParaRPr sz="6000" dirty="0">
              <a:solidFill>
                <a:schemeClr val="lt2"/>
              </a:solidFill>
            </a:endParaRPr>
          </a:p>
        </p:txBody>
      </p:sp>
      <p:pic>
        <p:nvPicPr>
          <p:cNvPr id="5" name="Picture 4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B1EE20A0-3B1E-2D4D-958B-A24875EC57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62091" y="1917378"/>
            <a:ext cx="3147488" cy="314257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FFAFF"/>
            </a:gs>
            <a:gs pos="58000">
              <a:schemeClr val="accent1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ctrTitle"/>
          </p:nvPr>
        </p:nvSpPr>
        <p:spPr>
          <a:xfrm>
            <a:off x="0" y="41216"/>
            <a:ext cx="6828576" cy="806404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/>
              <a:t>How to build a chatbot?</a:t>
            </a:r>
            <a:endParaRPr sz="6000" dirty="0"/>
          </a:p>
        </p:txBody>
      </p:sp>
      <p:pic>
        <p:nvPicPr>
          <p:cNvPr id="46" name="Google Shape;46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11448" y="847620"/>
            <a:ext cx="3162577" cy="4034313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33075" y="119232"/>
            <a:ext cx="767393" cy="76739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65934B5-1C1A-4C46-8DC4-DCEC96D8F04E}"/>
              </a:ext>
            </a:extLst>
          </p:cNvPr>
          <p:cNvSpPr txBox="1"/>
          <p:nvPr/>
        </p:nvSpPr>
        <p:spPr>
          <a:xfrm>
            <a:off x="155448" y="886628"/>
            <a:ext cx="5358384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bg1"/>
                </a:solidFill>
                <a:latin typeface="IBM Plex Sans Condensed"/>
              </a:rPr>
              <a:t>Generation strategy to create an open domain chatbot</a:t>
            </a:r>
            <a:endParaRPr lang="en-US" sz="2800" b="1" dirty="0">
              <a:solidFill>
                <a:schemeClr val="bg1"/>
              </a:solidFill>
              <a:latin typeface="IBM Plex Sans Condensed"/>
              <a:sym typeface="IBM Plex Sans Condensed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bg1"/>
                </a:solidFill>
                <a:latin typeface="IBM Plex Sans Condensed"/>
                <a:sym typeface="IBM Plex Sans Condensed"/>
              </a:rPr>
              <a:t>Python &amp; Google </a:t>
            </a:r>
            <a:r>
              <a:rPr lang="en-US" sz="2800" b="1" dirty="0" err="1">
                <a:solidFill>
                  <a:schemeClr val="bg1"/>
                </a:solidFill>
                <a:latin typeface="IBM Plex Sans Condensed"/>
                <a:sym typeface="IBM Plex Sans Condensed"/>
              </a:rPr>
              <a:t>Colab</a:t>
            </a:r>
            <a:endParaRPr lang="en-US" sz="2800" b="1" dirty="0">
              <a:solidFill>
                <a:schemeClr val="bg1"/>
              </a:solidFill>
              <a:latin typeface="IBM Plex Sans Condensed"/>
              <a:sym typeface="IBM Plex Sans Condensed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bg1"/>
                </a:solidFill>
                <a:latin typeface="IBM Plex Sans Condensed"/>
                <a:sym typeface="IBM Plex Sans Condensed"/>
              </a:rPr>
              <a:t>Using </a:t>
            </a:r>
            <a:r>
              <a:rPr lang="en-US" sz="2800" b="1" dirty="0" err="1">
                <a:solidFill>
                  <a:schemeClr val="bg1"/>
                </a:solidFill>
                <a:latin typeface="IBM Plex Sans Condensed"/>
                <a:sym typeface="IBM Plex Sans Condensed"/>
              </a:rPr>
              <a:t>Tensorflow</a:t>
            </a:r>
            <a:r>
              <a:rPr lang="en-US" sz="2800" b="1" dirty="0">
                <a:solidFill>
                  <a:schemeClr val="bg1"/>
                </a:solidFill>
                <a:latin typeface="IBM Plex Sans Condensed"/>
                <a:sym typeface="IBM Plex Sans Condensed"/>
              </a:rPr>
              <a:t> and </a:t>
            </a:r>
            <a:r>
              <a:rPr lang="en-US" sz="2800" b="1" dirty="0" err="1">
                <a:solidFill>
                  <a:schemeClr val="bg1"/>
                </a:solidFill>
                <a:latin typeface="IBM Plex Sans Condensed"/>
                <a:sym typeface="IBM Plex Sans Condensed"/>
              </a:rPr>
              <a:t>Keras</a:t>
            </a:r>
            <a:r>
              <a:rPr lang="en-US" sz="2800" b="1" dirty="0">
                <a:solidFill>
                  <a:schemeClr val="bg1"/>
                </a:solidFill>
                <a:latin typeface="IBM Plex Sans Condensed"/>
                <a:sym typeface="IBM Plex Sans Condensed"/>
              </a:rPr>
              <a:t> to build  LSTM Seq2Seq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bg1"/>
                </a:solidFill>
                <a:latin typeface="IBM Plex Sans Condensed"/>
                <a:sym typeface="IBM Plex Sans Condensed"/>
              </a:rPr>
              <a:t>Using Natural Language Processing (NLP)  for preprocessing: one-hot encoding and word embedding </a:t>
            </a:r>
          </a:p>
          <a:p>
            <a:endParaRPr lang="en-US" sz="28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55334" y="1156100"/>
            <a:ext cx="820766" cy="73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53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10177" y="1129286"/>
            <a:ext cx="2904825" cy="3705499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12"/>
          <p:cNvSpPr txBox="1">
            <a:spLocks noGrp="1"/>
          </p:cNvSpPr>
          <p:nvPr>
            <p:ph type="title"/>
          </p:nvPr>
        </p:nvSpPr>
        <p:spPr>
          <a:xfrm>
            <a:off x="102444" y="596133"/>
            <a:ext cx="7593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/>
              <a:t>Datasets overview</a:t>
            </a:r>
            <a:endParaRPr sz="6000" dirty="0"/>
          </a:p>
        </p:txBody>
      </p:sp>
      <p:sp>
        <p:nvSpPr>
          <p:cNvPr id="56" name="Google Shape;56;p12"/>
          <p:cNvSpPr txBox="1">
            <a:spLocks noGrp="1"/>
          </p:cNvSpPr>
          <p:nvPr>
            <p:ph type="body" idx="1"/>
          </p:nvPr>
        </p:nvSpPr>
        <p:spPr>
          <a:xfrm>
            <a:off x="91694" y="965439"/>
            <a:ext cx="4993004" cy="3418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00000"/>
              </a:lnSpc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bg1"/>
                </a:solidFill>
                <a:cs typeface="Arial"/>
                <a:sym typeface="Arial"/>
              </a:rPr>
              <a:t>The datasets we used are collected from Kaggle which consists of 2363 records conversations between a human and other human acting as a companion bot.</a:t>
            </a:r>
          </a:p>
          <a:p>
            <a:pPr marL="285750" indent="-285750">
              <a:lnSpc>
                <a:spcPct val="100000"/>
              </a:lnSpc>
              <a:buClr>
                <a:srgbClr val="000000"/>
              </a:buClr>
              <a:buFont typeface="Arial" panose="020B0604020202020204" pitchFamily="34" charset="0"/>
              <a:buChar char="•"/>
            </a:pPr>
            <a:endParaRPr sz="2800" b="1" dirty="0">
              <a:solidFill>
                <a:schemeClr val="bg1"/>
              </a:solidFill>
              <a:cs typeface="Arial"/>
              <a:sym typeface="Arial"/>
            </a:endParaRPr>
          </a:p>
        </p:txBody>
      </p:sp>
      <p:sp>
        <p:nvSpPr>
          <p:cNvPr id="58" name="Google Shape;58;p12"/>
          <p:cNvSpPr txBox="1">
            <a:spLocks noGrp="1"/>
          </p:cNvSpPr>
          <p:nvPr>
            <p:ph type="sldNum" idx="12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grpSp>
        <p:nvGrpSpPr>
          <p:cNvPr id="59" name="Google Shape;59;p12"/>
          <p:cNvGrpSpPr/>
          <p:nvPr/>
        </p:nvGrpSpPr>
        <p:grpSpPr>
          <a:xfrm>
            <a:off x="6986537" y="1317174"/>
            <a:ext cx="358351" cy="298118"/>
            <a:chOff x="1926350" y="995225"/>
            <a:chExt cx="428650" cy="356600"/>
          </a:xfrm>
        </p:grpSpPr>
        <p:sp>
          <p:nvSpPr>
            <p:cNvPr id="60" name="Google Shape;60;p12"/>
            <p:cNvSpPr/>
            <p:nvPr/>
          </p:nvSpPr>
          <p:spPr>
            <a:xfrm>
              <a:off x="1926350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0" y="0"/>
                  </a:moveTo>
                  <a:lnTo>
                    <a:pt x="0" y="489"/>
                  </a:lnTo>
                  <a:lnTo>
                    <a:pt x="25" y="635"/>
                  </a:lnTo>
                  <a:lnTo>
                    <a:pt x="74" y="758"/>
                  </a:lnTo>
                  <a:lnTo>
                    <a:pt x="147" y="855"/>
                  </a:lnTo>
                  <a:lnTo>
                    <a:pt x="245" y="953"/>
                  </a:lnTo>
                  <a:lnTo>
                    <a:pt x="391" y="1026"/>
                  </a:lnTo>
                  <a:lnTo>
                    <a:pt x="562" y="1051"/>
                  </a:lnTo>
                  <a:lnTo>
                    <a:pt x="733" y="1026"/>
                  </a:lnTo>
                  <a:lnTo>
                    <a:pt x="1295" y="855"/>
                  </a:lnTo>
                  <a:lnTo>
                    <a:pt x="1661" y="782"/>
                  </a:lnTo>
                  <a:lnTo>
                    <a:pt x="2076" y="684"/>
                  </a:lnTo>
                  <a:lnTo>
                    <a:pt x="2540" y="611"/>
                  </a:lnTo>
                  <a:lnTo>
                    <a:pt x="3029" y="562"/>
                  </a:lnTo>
                  <a:lnTo>
                    <a:pt x="3591" y="513"/>
                  </a:lnTo>
                  <a:lnTo>
                    <a:pt x="4177" y="489"/>
                  </a:lnTo>
                  <a:lnTo>
                    <a:pt x="4616" y="513"/>
                  </a:lnTo>
                  <a:lnTo>
                    <a:pt x="5032" y="538"/>
                  </a:lnTo>
                  <a:lnTo>
                    <a:pt x="5422" y="611"/>
                  </a:lnTo>
                  <a:lnTo>
                    <a:pt x="5789" y="684"/>
                  </a:lnTo>
                  <a:lnTo>
                    <a:pt x="6131" y="782"/>
                  </a:lnTo>
                  <a:lnTo>
                    <a:pt x="6448" y="880"/>
                  </a:lnTo>
                  <a:lnTo>
                    <a:pt x="6717" y="1002"/>
                  </a:lnTo>
                  <a:lnTo>
                    <a:pt x="6985" y="1124"/>
                  </a:lnTo>
                  <a:lnTo>
                    <a:pt x="7205" y="1246"/>
                  </a:lnTo>
                  <a:lnTo>
                    <a:pt x="7425" y="1393"/>
                  </a:lnTo>
                  <a:lnTo>
                    <a:pt x="7791" y="1661"/>
                  </a:lnTo>
                  <a:lnTo>
                    <a:pt x="8084" y="1930"/>
                  </a:lnTo>
                  <a:lnTo>
                    <a:pt x="8329" y="2150"/>
                  </a:lnTo>
                  <a:lnTo>
                    <a:pt x="8329" y="1661"/>
                  </a:lnTo>
                  <a:lnTo>
                    <a:pt x="8084" y="1441"/>
                  </a:lnTo>
                  <a:lnTo>
                    <a:pt x="7791" y="1173"/>
                  </a:lnTo>
                  <a:lnTo>
                    <a:pt x="7425" y="904"/>
                  </a:lnTo>
                  <a:lnTo>
                    <a:pt x="7205" y="758"/>
                  </a:lnTo>
                  <a:lnTo>
                    <a:pt x="6985" y="635"/>
                  </a:lnTo>
                  <a:lnTo>
                    <a:pt x="6717" y="513"/>
                  </a:lnTo>
                  <a:lnTo>
                    <a:pt x="6448" y="391"/>
                  </a:lnTo>
                  <a:lnTo>
                    <a:pt x="6131" y="294"/>
                  </a:lnTo>
                  <a:lnTo>
                    <a:pt x="5789" y="196"/>
                  </a:lnTo>
                  <a:lnTo>
                    <a:pt x="5422" y="123"/>
                  </a:lnTo>
                  <a:lnTo>
                    <a:pt x="5032" y="49"/>
                  </a:lnTo>
                  <a:lnTo>
                    <a:pt x="4616" y="25"/>
                  </a:lnTo>
                  <a:lnTo>
                    <a:pt x="4177" y="0"/>
                  </a:lnTo>
                  <a:lnTo>
                    <a:pt x="3591" y="25"/>
                  </a:lnTo>
                  <a:lnTo>
                    <a:pt x="3029" y="74"/>
                  </a:lnTo>
                  <a:lnTo>
                    <a:pt x="2540" y="123"/>
                  </a:lnTo>
                  <a:lnTo>
                    <a:pt x="2076" y="196"/>
                  </a:lnTo>
                  <a:lnTo>
                    <a:pt x="1661" y="294"/>
                  </a:lnTo>
                  <a:lnTo>
                    <a:pt x="1295" y="367"/>
                  </a:lnTo>
                  <a:lnTo>
                    <a:pt x="733" y="538"/>
                  </a:lnTo>
                  <a:lnTo>
                    <a:pt x="562" y="562"/>
                  </a:lnTo>
                  <a:lnTo>
                    <a:pt x="391" y="538"/>
                  </a:lnTo>
                  <a:lnTo>
                    <a:pt x="245" y="465"/>
                  </a:lnTo>
                  <a:lnTo>
                    <a:pt x="147" y="367"/>
                  </a:lnTo>
                  <a:lnTo>
                    <a:pt x="74" y="269"/>
                  </a:lnTo>
                  <a:lnTo>
                    <a:pt x="25" y="147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44506E"/>
                </a:gs>
                <a:gs pos="58000">
                  <a:schemeClr val="dk1"/>
                </a:gs>
                <a:gs pos="100000">
                  <a:schemeClr val="dk1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1" name="Google Shape;61;p12"/>
            <p:cNvSpPr/>
            <p:nvPr/>
          </p:nvSpPr>
          <p:spPr>
            <a:xfrm>
              <a:off x="2146775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4152" y="0"/>
                  </a:moveTo>
                  <a:lnTo>
                    <a:pt x="3712" y="25"/>
                  </a:lnTo>
                  <a:lnTo>
                    <a:pt x="3297" y="49"/>
                  </a:lnTo>
                  <a:lnTo>
                    <a:pt x="2907" y="123"/>
                  </a:lnTo>
                  <a:lnTo>
                    <a:pt x="2540" y="196"/>
                  </a:lnTo>
                  <a:lnTo>
                    <a:pt x="2198" y="294"/>
                  </a:lnTo>
                  <a:lnTo>
                    <a:pt x="1881" y="391"/>
                  </a:lnTo>
                  <a:lnTo>
                    <a:pt x="1612" y="513"/>
                  </a:lnTo>
                  <a:lnTo>
                    <a:pt x="1343" y="635"/>
                  </a:lnTo>
                  <a:lnTo>
                    <a:pt x="1124" y="758"/>
                  </a:lnTo>
                  <a:lnTo>
                    <a:pt x="904" y="904"/>
                  </a:lnTo>
                  <a:lnTo>
                    <a:pt x="537" y="1173"/>
                  </a:lnTo>
                  <a:lnTo>
                    <a:pt x="244" y="1441"/>
                  </a:lnTo>
                  <a:lnTo>
                    <a:pt x="0" y="1661"/>
                  </a:lnTo>
                  <a:lnTo>
                    <a:pt x="0" y="2150"/>
                  </a:lnTo>
                  <a:lnTo>
                    <a:pt x="244" y="1930"/>
                  </a:lnTo>
                  <a:lnTo>
                    <a:pt x="537" y="1661"/>
                  </a:lnTo>
                  <a:lnTo>
                    <a:pt x="904" y="1393"/>
                  </a:lnTo>
                  <a:lnTo>
                    <a:pt x="1124" y="1246"/>
                  </a:lnTo>
                  <a:lnTo>
                    <a:pt x="1343" y="1124"/>
                  </a:lnTo>
                  <a:lnTo>
                    <a:pt x="1612" y="1002"/>
                  </a:lnTo>
                  <a:lnTo>
                    <a:pt x="1881" y="880"/>
                  </a:lnTo>
                  <a:lnTo>
                    <a:pt x="2198" y="782"/>
                  </a:lnTo>
                  <a:lnTo>
                    <a:pt x="2540" y="684"/>
                  </a:lnTo>
                  <a:lnTo>
                    <a:pt x="2907" y="611"/>
                  </a:lnTo>
                  <a:lnTo>
                    <a:pt x="3297" y="538"/>
                  </a:lnTo>
                  <a:lnTo>
                    <a:pt x="3712" y="513"/>
                  </a:lnTo>
                  <a:lnTo>
                    <a:pt x="4152" y="489"/>
                  </a:lnTo>
                  <a:lnTo>
                    <a:pt x="4738" y="513"/>
                  </a:lnTo>
                  <a:lnTo>
                    <a:pt x="5300" y="562"/>
                  </a:lnTo>
                  <a:lnTo>
                    <a:pt x="5788" y="611"/>
                  </a:lnTo>
                  <a:lnTo>
                    <a:pt x="6252" y="684"/>
                  </a:lnTo>
                  <a:lnTo>
                    <a:pt x="6668" y="782"/>
                  </a:lnTo>
                  <a:lnTo>
                    <a:pt x="7034" y="855"/>
                  </a:lnTo>
                  <a:lnTo>
                    <a:pt x="7596" y="1026"/>
                  </a:lnTo>
                  <a:lnTo>
                    <a:pt x="7767" y="1051"/>
                  </a:lnTo>
                  <a:lnTo>
                    <a:pt x="7938" y="1026"/>
                  </a:lnTo>
                  <a:lnTo>
                    <a:pt x="8084" y="953"/>
                  </a:lnTo>
                  <a:lnTo>
                    <a:pt x="8182" y="855"/>
                  </a:lnTo>
                  <a:lnTo>
                    <a:pt x="8255" y="758"/>
                  </a:lnTo>
                  <a:lnTo>
                    <a:pt x="8304" y="635"/>
                  </a:lnTo>
                  <a:lnTo>
                    <a:pt x="8328" y="489"/>
                  </a:lnTo>
                  <a:lnTo>
                    <a:pt x="8328" y="0"/>
                  </a:lnTo>
                  <a:lnTo>
                    <a:pt x="8304" y="147"/>
                  </a:lnTo>
                  <a:lnTo>
                    <a:pt x="8255" y="269"/>
                  </a:lnTo>
                  <a:lnTo>
                    <a:pt x="8182" y="367"/>
                  </a:lnTo>
                  <a:lnTo>
                    <a:pt x="8084" y="465"/>
                  </a:lnTo>
                  <a:lnTo>
                    <a:pt x="7938" y="538"/>
                  </a:lnTo>
                  <a:lnTo>
                    <a:pt x="7767" y="562"/>
                  </a:lnTo>
                  <a:lnTo>
                    <a:pt x="7596" y="538"/>
                  </a:lnTo>
                  <a:lnTo>
                    <a:pt x="7034" y="367"/>
                  </a:lnTo>
                  <a:lnTo>
                    <a:pt x="6668" y="294"/>
                  </a:lnTo>
                  <a:lnTo>
                    <a:pt x="6252" y="196"/>
                  </a:lnTo>
                  <a:lnTo>
                    <a:pt x="5788" y="123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0"/>
                  </a:lnTo>
                  <a:close/>
                </a:path>
              </a:pathLst>
            </a:custGeom>
            <a:gradFill>
              <a:gsLst>
                <a:gs pos="0">
                  <a:srgbClr val="44506E"/>
                </a:gs>
                <a:gs pos="58000">
                  <a:schemeClr val="dk1"/>
                </a:gs>
                <a:gs pos="100000">
                  <a:schemeClr val="dk1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2" name="Google Shape;62;p12"/>
            <p:cNvSpPr/>
            <p:nvPr/>
          </p:nvSpPr>
          <p:spPr>
            <a:xfrm>
              <a:off x="1926350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4177" y="1"/>
                  </a:moveTo>
                  <a:lnTo>
                    <a:pt x="3591" y="25"/>
                  </a:lnTo>
                  <a:lnTo>
                    <a:pt x="3029" y="74"/>
                  </a:lnTo>
                  <a:lnTo>
                    <a:pt x="2467" y="196"/>
                  </a:lnTo>
                  <a:lnTo>
                    <a:pt x="1905" y="343"/>
                  </a:lnTo>
                  <a:lnTo>
                    <a:pt x="1393" y="538"/>
                  </a:lnTo>
                  <a:lnTo>
                    <a:pt x="929" y="758"/>
                  </a:lnTo>
                  <a:lnTo>
                    <a:pt x="513" y="978"/>
                  </a:lnTo>
                  <a:lnTo>
                    <a:pt x="342" y="1124"/>
                  </a:lnTo>
                  <a:lnTo>
                    <a:pt x="196" y="1246"/>
                  </a:lnTo>
                  <a:lnTo>
                    <a:pt x="123" y="1319"/>
                  </a:lnTo>
                  <a:lnTo>
                    <a:pt x="49" y="1442"/>
                  </a:lnTo>
                  <a:lnTo>
                    <a:pt x="25" y="1539"/>
                  </a:lnTo>
                  <a:lnTo>
                    <a:pt x="0" y="1661"/>
                  </a:lnTo>
                  <a:lnTo>
                    <a:pt x="0" y="11626"/>
                  </a:lnTo>
                  <a:lnTo>
                    <a:pt x="25" y="11773"/>
                  </a:lnTo>
                  <a:lnTo>
                    <a:pt x="74" y="11895"/>
                  </a:lnTo>
                  <a:lnTo>
                    <a:pt x="147" y="11992"/>
                  </a:lnTo>
                  <a:lnTo>
                    <a:pt x="245" y="12090"/>
                  </a:lnTo>
                  <a:lnTo>
                    <a:pt x="391" y="12163"/>
                  </a:lnTo>
                  <a:lnTo>
                    <a:pt x="562" y="12188"/>
                  </a:lnTo>
                  <a:lnTo>
                    <a:pt x="733" y="12163"/>
                  </a:lnTo>
                  <a:lnTo>
                    <a:pt x="1295" y="11992"/>
                  </a:lnTo>
                  <a:lnTo>
                    <a:pt x="1661" y="11919"/>
                  </a:lnTo>
                  <a:lnTo>
                    <a:pt x="2076" y="11821"/>
                  </a:lnTo>
                  <a:lnTo>
                    <a:pt x="2540" y="11748"/>
                  </a:lnTo>
                  <a:lnTo>
                    <a:pt x="3029" y="11699"/>
                  </a:lnTo>
                  <a:lnTo>
                    <a:pt x="3591" y="11650"/>
                  </a:lnTo>
                  <a:lnTo>
                    <a:pt x="4177" y="11626"/>
                  </a:lnTo>
                  <a:lnTo>
                    <a:pt x="4616" y="11650"/>
                  </a:lnTo>
                  <a:lnTo>
                    <a:pt x="5032" y="11675"/>
                  </a:lnTo>
                  <a:lnTo>
                    <a:pt x="5422" y="11748"/>
                  </a:lnTo>
                  <a:lnTo>
                    <a:pt x="5789" y="11821"/>
                  </a:lnTo>
                  <a:lnTo>
                    <a:pt x="6131" y="11919"/>
                  </a:lnTo>
                  <a:lnTo>
                    <a:pt x="6448" y="12017"/>
                  </a:lnTo>
                  <a:lnTo>
                    <a:pt x="6717" y="12139"/>
                  </a:lnTo>
                  <a:lnTo>
                    <a:pt x="6985" y="12261"/>
                  </a:lnTo>
                  <a:lnTo>
                    <a:pt x="7205" y="12383"/>
                  </a:lnTo>
                  <a:lnTo>
                    <a:pt x="7425" y="12530"/>
                  </a:lnTo>
                  <a:lnTo>
                    <a:pt x="7791" y="12798"/>
                  </a:lnTo>
                  <a:lnTo>
                    <a:pt x="8084" y="13067"/>
                  </a:lnTo>
                  <a:lnTo>
                    <a:pt x="8329" y="13287"/>
                  </a:lnTo>
                  <a:lnTo>
                    <a:pt x="8329" y="2199"/>
                  </a:lnTo>
                  <a:lnTo>
                    <a:pt x="8329" y="2101"/>
                  </a:lnTo>
                  <a:lnTo>
                    <a:pt x="8280" y="1979"/>
                  </a:lnTo>
                  <a:lnTo>
                    <a:pt x="8231" y="1881"/>
                  </a:lnTo>
                  <a:lnTo>
                    <a:pt x="8158" y="1808"/>
                  </a:lnTo>
                  <a:lnTo>
                    <a:pt x="8036" y="1686"/>
                  </a:lnTo>
                  <a:lnTo>
                    <a:pt x="7767" y="1442"/>
                  </a:lnTo>
                  <a:lnTo>
                    <a:pt x="7449" y="1173"/>
                  </a:lnTo>
                  <a:lnTo>
                    <a:pt x="7083" y="904"/>
                  </a:lnTo>
                  <a:lnTo>
                    <a:pt x="6644" y="611"/>
                  </a:lnTo>
                  <a:lnTo>
                    <a:pt x="6375" y="489"/>
                  </a:lnTo>
                  <a:lnTo>
                    <a:pt x="6131" y="367"/>
                  </a:lnTo>
                  <a:lnTo>
                    <a:pt x="5838" y="269"/>
                  </a:lnTo>
                  <a:lnTo>
                    <a:pt x="5544" y="172"/>
                  </a:lnTo>
                  <a:lnTo>
                    <a:pt x="5227" y="98"/>
                  </a:lnTo>
                  <a:lnTo>
                    <a:pt x="4885" y="49"/>
                  </a:lnTo>
                  <a:lnTo>
                    <a:pt x="4543" y="1"/>
                  </a:lnTo>
                  <a:close/>
                </a:path>
              </a:pathLst>
            </a:custGeom>
            <a:gradFill>
              <a:gsLst>
                <a:gs pos="0">
                  <a:srgbClr val="44506E"/>
                </a:gs>
                <a:gs pos="58000">
                  <a:schemeClr val="dk1"/>
                </a:gs>
                <a:gs pos="100000">
                  <a:schemeClr val="dk1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3" name="Google Shape;63;p12"/>
            <p:cNvSpPr/>
            <p:nvPr/>
          </p:nvSpPr>
          <p:spPr>
            <a:xfrm>
              <a:off x="2146775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3786" y="1"/>
                  </a:moveTo>
                  <a:lnTo>
                    <a:pt x="3444" y="49"/>
                  </a:lnTo>
                  <a:lnTo>
                    <a:pt x="3102" y="98"/>
                  </a:lnTo>
                  <a:lnTo>
                    <a:pt x="2784" y="172"/>
                  </a:lnTo>
                  <a:lnTo>
                    <a:pt x="2491" y="269"/>
                  </a:lnTo>
                  <a:lnTo>
                    <a:pt x="2198" y="367"/>
                  </a:lnTo>
                  <a:lnTo>
                    <a:pt x="1954" y="489"/>
                  </a:lnTo>
                  <a:lnTo>
                    <a:pt x="1685" y="611"/>
                  </a:lnTo>
                  <a:lnTo>
                    <a:pt x="1246" y="904"/>
                  </a:lnTo>
                  <a:lnTo>
                    <a:pt x="879" y="1173"/>
                  </a:lnTo>
                  <a:lnTo>
                    <a:pt x="562" y="1442"/>
                  </a:lnTo>
                  <a:lnTo>
                    <a:pt x="293" y="1686"/>
                  </a:lnTo>
                  <a:lnTo>
                    <a:pt x="171" y="1808"/>
                  </a:lnTo>
                  <a:lnTo>
                    <a:pt x="98" y="1881"/>
                  </a:lnTo>
                  <a:lnTo>
                    <a:pt x="49" y="1979"/>
                  </a:lnTo>
                  <a:lnTo>
                    <a:pt x="0" y="2101"/>
                  </a:lnTo>
                  <a:lnTo>
                    <a:pt x="0" y="2199"/>
                  </a:lnTo>
                  <a:lnTo>
                    <a:pt x="0" y="13287"/>
                  </a:lnTo>
                  <a:lnTo>
                    <a:pt x="244" y="13067"/>
                  </a:lnTo>
                  <a:lnTo>
                    <a:pt x="537" y="12798"/>
                  </a:lnTo>
                  <a:lnTo>
                    <a:pt x="904" y="12530"/>
                  </a:lnTo>
                  <a:lnTo>
                    <a:pt x="1124" y="12383"/>
                  </a:lnTo>
                  <a:lnTo>
                    <a:pt x="1343" y="12261"/>
                  </a:lnTo>
                  <a:lnTo>
                    <a:pt x="1612" y="12139"/>
                  </a:lnTo>
                  <a:lnTo>
                    <a:pt x="1881" y="12017"/>
                  </a:lnTo>
                  <a:lnTo>
                    <a:pt x="2198" y="11919"/>
                  </a:lnTo>
                  <a:lnTo>
                    <a:pt x="2540" y="11821"/>
                  </a:lnTo>
                  <a:lnTo>
                    <a:pt x="2907" y="11748"/>
                  </a:lnTo>
                  <a:lnTo>
                    <a:pt x="3297" y="11675"/>
                  </a:lnTo>
                  <a:lnTo>
                    <a:pt x="3712" y="11650"/>
                  </a:lnTo>
                  <a:lnTo>
                    <a:pt x="4152" y="11626"/>
                  </a:lnTo>
                  <a:lnTo>
                    <a:pt x="4738" y="11650"/>
                  </a:lnTo>
                  <a:lnTo>
                    <a:pt x="5300" y="11699"/>
                  </a:lnTo>
                  <a:lnTo>
                    <a:pt x="5788" y="11748"/>
                  </a:lnTo>
                  <a:lnTo>
                    <a:pt x="6252" y="11821"/>
                  </a:lnTo>
                  <a:lnTo>
                    <a:pt x="6668" y="11919"/>
                  </a:lnTo>
                  <a:lnTo>
                    <a:pt x="7034" y="11992"/>
                  </a:lnTo>
                  <a:lnTo>
                    <a:pt x="7596" y="12163"/>
                  </a:lnTo>
                  <a:lnTo>
                    <a:pt x="7767" y="12188"/>
                  </a:lnTo>
                  <a:lnTo>
                    <a:pt x="7938" y="12163"/>
                  </a:lnTo>
                  <a:lnTo>
                    <a:pt x="8084" y="12090"/>
                  </a:lnTo>
                  <a:lnTo>
                    <a:pt x="8182" y="11992"/>
                  </a:lnTo>
                  <a:lnTo>
                    <a:pt x="8255" y="11895"/>
                  </a:lnTo>
                  <a:lnTo>
                    <a:pt x="8304" y="11773"/>
                  </a:lnTo>
                  <a:lnTo>
                    <a:pt x="8328" y="11626"/>
                  </a:lnTo>
                  <a:lnTo>
                    <a:pt x="8328" y="1661"/>
                  </a:lnTo>
                  <a:lnTo>
                    <a:pt x="8304" y="1539"/>
                  </a:lnTo>
                  <a:lnTo>
                    <a:pt x="8280" y="1442"/>
                  </a:lnTo>
                  <a:lnTo>
                    <a:pt x="8206" y="1319"/>
                  </a:lnTo>
                  <a:lnTo>
                    <a:pt x="8133" y="1246"/>
                  </a:lnTo>
                  <a:lnTo>
                    <a:pt x="7987" y="1124"/>
                  </a:lnTo>
                  <a:lnTo>
                    <a:pt x="7816" y="978"/>
                  </a:lnTo>
                  <a:lnTo>
                    <a:pt x="7400" y="758"/>
                  </a:lnTo>
                  <a:lnTo>
                    <a:pt x="6936" y="538"/>
                  </a:lnTo>
                  <a:lnTo>
                    <a:pt x="6423" y="343"/>
                  </a:lnTo>
                  <a:lnTo>
                    <a:pt x="5862" y="196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1"/>
                  </a:lnTo>
                  <a:close/>
                </a:path>
              </a:pathLst>
            </a:custGeom>
            <a:gradFill>
              <a:gsLst>
                <a:gs pos="0">
                  <a:srgbClr val="44506E"/>
                </a:gs>
                <a:gs pos="58000">
                  <a:schemeClr val="dk1"/>
                </a:gs>
                <a:gs pos="100000">
                  <a:schemeClr val="dk1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8"/>
          <p:cNvSpPr txBox="1">
            <a:spLocks noGrp="1"/>
          </p:cNvSpPr>
          <p:nvPr>
            <p:ph type="body" idx="1"/>
          </p:nvPr>
        </p:nvSpPr>
        <p:spPr>
          <a:xfrm>
            <a:off x="205869" y="878275"/>
            <a:ext cx="5379254" cy="3418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Using Natural language Processing(NLP) to do text corpus preprocessing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Using regular expression to remove punctuation and space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Grouped human response with robot response as pairs of sentences </a:t>
            </a:r>
            <a:endParaRPr b="1" dirty="0">
              <a:solidFill>
                <a:schemeClr val="bg1"/>
              </a:solidFill>
            </a:endParaRPr>
          </a:p>
        </p:txBody>
      </p:sp>
      <p:sp>
        <p:nvSpPr>
          <p:cNvPr id="130" name="Google Shape;130;p18"/>
          <p:cNvSpPr txBox="1">
            <a:spLocks noGrp="1"/>
          </p:cNvSpPr>
          <p:nvPr>
            <p:ph type="title"/>
          </p:nvPr>
        </p:nvSpPr>
        <p:spPr>
          <a:xfrm>
            <a:off x="205869" y="211718"/>
            <a:ext cx="7593300" cy="666557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Pre-Processing</a:t>
            </a:r>
            <a:endParaRPr sz="6000" dirty="0"/>
          </a:p>
        </p:txBody>
      </p:sp>
      <p:sp>
        <p:nvSpPr>
          <p:cNvPr id="132" name="Google Shape;132;p18"/>
          <p:cNvSpPr txBox="1">
            <a:spLocks noGrp="1"/>
          </p:cNvSpPr>
          <p:nvPr>
            <p:ph type="sldNum" idx="12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pic>
        <p:nvPicPr>
          <p:cNvPr id="133" name="Google Shape;13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24131" y="544997"/>
            <a:ext cx="2904825" cy="3705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3265078">
            <a:off x="5747886" y="598638"/>
            <a:ext cx="419450" cy="55927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E0D67F0-C067-964F-88DB-DFD40D0C04A7}"/>
              </a:ext>
            </a:extLst>
          </p:cNvPr>
          <p:cNvSpPr txBox="1"/>
          <p:nvPr/>
        </p:nvSpPr>
        <p:spPr>
          <a:xfrm>
            <a:off x="357232" y="3144011"/>
            <a:ext cx="646387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('hi', 'hi there how are you’) </a:t>
            </a:r>
          </a:p>
          <a:p>
            <a:r>
              <a:rPr lang="en-US" dirty="0">
                <a:solidFill>
                  <a:schemeClr val="bg1"/>
                </a:solidFill>
              </a:rPr>
              <a:t>('oh thanks </a:t>
            </a:r>
            <a:r>
              <a:rPr lang="en-US" dirty="0" err="1">
                <a:solidFill>
                  <a:schemeClr val="bg1"/>
                </a:solidFill>
              </a:rPr>
              <a:t>i</a:t>
            </a:r>
            <a:r>
              <a:rPr lang="en-US" dirty="0">
                <a:solidFill>
                  <a:schemeClr val="bg1"/>
                </a:solidFill>
              </a:rPr>
              <a:t> m fine this is an evening in my </a:t>
            </a:r>
            <a:r>
              <a:rPr lang="en-US" dirty="0" err="1">
                <a:solidFill>
                  <a:schemeClr val="bg1"/>
                </a:solidFill>
              </a:rPr>
              <a:t>timezone</a:t>
            </a:r>
            <a:r>
              <a:rPr lang="en-US" dirty="0">
                <a:solidFill>
                  <a:schemeClr val="bg1"/>
                </a:solidFill>
              </a:rPr>
              <a:t>', 'here is afternoon’) </a:t>
            </a:r>
          </a:p>
          <a:p>
            <a:r>
              <a:rPr lang="en-US" dirty="0">
                <a:solidFill>
                  <a:schemeClr val="bg1"/>
                </a:solidFill>
              </a:rPr>
              <a:t>('how do you feel today tell me something about yourself', 'my name is </a:t>
            </a:r>
            <a:r>
              <a:rPr lang="en-US" dirty="0" err="1">
                <a:solidFill>
                  <a:schemeClr val="bg1"/>
                </a:solidFill>
              </a:rPr>
              <a:t>rdany</a:t>
            </a:r>
            <a:r>
              <a:rPr lang="en-US" dirty="0">
                <a:solidFill>
                  <a:schemeClr val="bg1"/>
                </a:solidFill>
              </a:rPr>
              <a:t> but you can call me </a:t>
            </a:r>
            <a:r>
              <a:rPr lang="en-US" dirty="0" err="1">
                <a:solidFill>
                  <a:schemeClr val="bg1"/>
                </a:solidFill>
              </a:rPr>
              <a:t>dany</a:t>
            </a:r>
            <a:r>
              <a:rPr lang="en-US" dirty="0">
                <a:solidFill>
                  <a:schemeClr val="bg1"/>
                </a:solidFill>
              </a:rPr>
              <a:t> the r means robot </a:t>
            </a:r>
            <a:r>
              <a:rPr lang="en-US" dirty="0" err="1">
                <a:solidFill>
                  <a:schemeClr val="bg1"/>
                </a:solidFill>
              </a:rPr>
              <a:t>i</a:t>
            </a:r>
            <a:r>
              <a:rPr lang="en-US" dirty="0">
                <a:solidFill>
                  <a:schemeClr val="bg1"/>
                </a:solidFill>
              </a:rPr>
              <a:t> hope we can be virtual friends’) </a:t>
            </a:r>
          </a:p>
          <a:p>
            <a:r>
              <a:rPr lang="en-US" dirty="0">
                <a:solidFill>
                  <a:schemeClr val="bg1"/>
                </a:solidFill>
              </a:rPr>
              <a:t>('how many virtual friends have you got', '</a:t>
            </a:r>
            <a:r>
              <a:rPr lang="en-US" dirty="0" err="1">
                <a:solidFill>
                  <a:schemeClr val="bg1"/>
                </a:solidFill>
              </a:rPr>
              <a:t>i</a:t>
            </a:r>
            <a:r>
              <a:rPr lang="en-US" dirty="0">
                <a:solidFill>
                  <a:schemeClr val="bg1"/>
                </a:solidFill>
              </a:rPr>
              <a:t> have many but not enough to fully understand humans beings’) </a:t>
            </a:r>
          </a:p>
          <a:p>
            <a:r>
              <a:rPr lang="en-US" dirty="0">
                <a:solidFill>
                  <a:schemeClr val="bg1"/>
                </a:solidFill>
              </a:rPr>
              <a:t>('is that forbidden for you to tell the exact number', '</a:t>
            </a:r>
            <a:r>
              <a:rPr lang="en-US" dirty="0" err="1">
                <a:solidFill>
                  <a:schemeClr val="bg1"/>
                </a:solidFill>
              </a:rPr>
              <a:t>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ve</a:t>
            </a:r>
            <a:r>
              <a:rPr lang="en-US" dirty="0">
                <a:solidFill>
                  <a:schemeClr val="bg1"/>
                </a:solidFill>
              </a:rPr>
              <a:t> talked with 143 users counting 7294 lines of text')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4695E-82CF-654E-8F1C-17873117F9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933" y="355276"/>
            <a:ext cx="6119063" cy="534308"/>
          </a:xfrm>
        </p:spPr>
        <p:txBody>
          <a:bodyPr/>
          <a:lstStyle/>
          <a:p>
            <a:r>
              <a:rPr lang="en-US" sz="6000" dirty="0"/>
              <a:t>tokenization</a:t>
            </a:r>
            <a:r>
              <a:rPr lang="en-US" dirty="0"/>
              <a:t>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BB9CAF-4593-3742-A566-F4C745DD7B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584" y="2164080"/>
            <a:ext cx="4310743" cy="2979420"/>
          </a:xfrm>
        </p:spPr>
        <p:txBody>
          <a:bodyPr/>
          <a:lstStyle/>
          <a:p>
            <a:pPr marL="342900" indent="-342900">
              <a:lnSpc>
                <a:spcPct val="100000"/>
              </a:lnSpc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bg1"/>
                </a:solidFill>
                <a:latin typeface="Arial"/>
                <a:cs typeface="Arial"/>
                <a:sym typeface="Arial"/>
              </a:rPr>
              <a:t>we created separate lists for unique input tokens and unique target tokens. After that, we created input features dictionary and target features dictionary to store tokens as key-value pairs.</a:t>
            </a:r>
          </a:p>
          <a:p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BA1D47-1C32-084A-9EDF-47373D13C0B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DD742D-3B87-8848-9298-B3CD015C59C0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83606"/>
            <a:ext cx="4471416" cy="17732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AC65A3B-150D-2F40-B243-E989528D25FA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3860" y="1956816"/>
            <a:ext cx="4469556" cy="307238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C14572F-6ED7-FE4F-862F-D93223AC5D0E}"/>
              </a:ext>
            </a:extLst>
          </p:cNvPr>
          <p:cNvSpPr/>
          <p:nvPr/>
        </p:nvSpPr>
        <p:spPr>
          <a:xfrm>
            <a:off x="0" y="1157500"/>
            <a:ext cx="4572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SzPts val="2000"/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sym typeface="IBM Plex Sans Condensed"/>
              </a:rPr>
              <a:t>For target sequences, we have to add &lt;START&gt; at the beginning of the target sentence and &lt;END&gt; at the end of the target sentence. </a:t>
            </a:r>
          </a:p>
        </p:txBody>
      </p:sp>
    </p:spTree>
    <p:extLst>
      <p:ext uri="{BB962C8B-B14F-4D97-AF65-F5344CB8AC3E}">
        <p14:creationId xmlns:p14="http://schemas.microsoft.com/office/powerpoint/2010/main" val="40569518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086719-F3DD-CC49-ADD9-AB9E38957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399" y="181733"/>
            <a:ext cx="8173975" cy="784750"/>
          </a:xfrm>
        </p:spPr>
        <p:txBody>
          <a:bodyPr/>
          <a:lstStyle/>
          <a:p>
            <a:r>
              <a:rPr lang="en-US" sz="4800" dirty="0"/>
              <a:t>One hot Encoding and word Embedding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C08913-8C4F-5A47-BE84-C6B28D4BB4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7811" y="999541"/>
            <a:ext cx="2733348" cy="3801952"/>
          </a:xfrm>
        </p:spPr>
        <p:txBody>
          <a:bodyPr/>
          <a:lstStyle/>
          <a:p>
            <a:pPr marL="342900" indent="-342900">
              <a:lnSpc>
                <a:spcPct val="100000"/>
              </a:lnSpc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bg1"/>
                </a:solidFill>
                <a:latin typeface="Arial"/>
                <a:cs typeface="Arial"/>
              </a:rPr>
              <a:t>Converting words into corresponding numeric vector representations</a:t>
            </a:r>
          </a:p>
          <a:p>
            <a:pPr marL="0" indent="0">
              <a:lnSpc>
                <a:spcPct val="100000"/>
              </a:lnSpc>
              <a:buClr>
                <a:srgbClr val="000000"/>
              </a:buClr>
              <a:buNone/>
            </a:pPr>
            <a:endParaRPr lang="en-US" sz="1400" b="1" dirty="0">
              <a:solidFill>
                <a:schemeClr val="bg1"/>
              </a:solidFill>
              <a:latin typeface="Arial"/>
              <a:cs typeface="Arial"/>
            </a:endParaRPr>
          </a:p>
          <a:p>
            <a:pPr marL="0" indent="0">
              <a:lnSpc>
                <a:spcPct val="100000"/>
              </a:lnSpc>
              <a:buClr>
                <a:srgbClr val="000000"/>
              </a:buClr>
              <a:buNone/>
            </a:pPr>
            <a:endParaRPr lang="en-US" sz="1400" b="1" dirty="0">
              <a:solidFill>
                <a:schemeClr val="bg1"/>
              </a:solidFill>
              <a:latin typeface="Arial"/>
              <a:cs typeface="Arial"/>
            </a:endParaRPr>
          </a:p>
          <a:p>
            <a:pPr marL="342900" indent="-342900">
              <a:lnSpc>
                <a:spcPct val="100000"/>
              </a:lnSpc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bg1"/>
                </a:solidFill>
                <a:latin typeface="Arial"/>
                <a:cs typeface="Arial"/>
              </a:rPr>
              <a:t>Using one-hot vectors for encoder input, decoder input and decoder output. </a:t>
            </a:r>
          </a:p>
          <a:p>
            <a:pPr marL="0" indent="0">
              <a:lnSpc>
                <a:spcPct val="100000"/>
              </a:lnSpc>
              <a:buClr>
                <a:srgbClr val="000000"/>
              </a:buClr>
              <a:buNone/>
            </a:pPr>
            <a:endParaRPr lang="en-US" sz="1400" b="1" dirty="0">
              <a:solidFill>
                <a:schemeClr val="bg1"/>
              </a:solidFill>
              <a:latin typeface="Arial"/>
              <a:cs typeface="Arial"/>
            </a:endParaRPr>
          </a:p>
          <a:p>
            <a:pPr marL="0" indent="0">
              <a:lnSpc>
                <a:spcPct val="100000"/>
              </a:lnSpc>
              <a:buClr>
                <a:srgbClr val="000000"/>
              </a:buClr>
              <a:buNone/>
            </a:pPr>
            <a:endParaRPr lang="en-US" sz="1400" b="1" dirty="0">
              <a:solidFill>
                <a:schemeClr val="bg1"/>
              </a:solidFill>
              <a:latin typeface="Arial"/>
              <a:cs typeface="Arial"/>
            </a:endParaRPr>
          </a:p>
          <a:p>
            <a:pPr marL="342900" indent="-342900">
              <a:lnSpc>
                <a:spcPct val="100000"/>
              </a:lnSpc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bg1"/>
                </a:solidFill>
                <a:latin typeface="Arial"/>
                <a:cs typeface="Arial"/>
              </a:rPr>
              <a:t>Using word embedding method for encoder input and decoder input </a:t>
            </a:r>
          </a:p>
          <a:p>
            <a:pPr marL="0" indent="0">
              <a:lnSpc>
                <a:spcPct val="100000"/>
              </a:lnSpc>
              <a:buClr>
                <a:srgbClr val="000000"/>
              </a:buClr>
              <a:buNone/>
            </a:pPr>
            <a:endParaRPr lang="en-US" sz="1400" b="1" dirty="0">
              <a:solidFill>
                <a:schemeClr val="bg1"/>
              </a:solidFill>
              <a:latin typeface="Arial"/>
              <a:cs typeface="Arial"/>
            </a:endParaRPr>
          </a:p>
          <a:p>
            <a:pPr marL="0" indent="0">
              <a:lnSpc>
                <a:spcPct val="100000"/>
              </a:lnSpc>
              <a:buClr>
                <a:srgbClr val="000000"/>
              </a:buClr>
              <a:buNone/>
            </a:pPr>
            <a:endParaRPr lang="en-US" sz="1400" b="1" dirty="0">
              <a:solidFill>
                <a:schemeClr val="bg1"/>
              </a:solidFill>
              <a:latin typeface="Arial"/>
              <a:cs typeface="Arial"/>
            </a:endParaRPr>
          </a:p>
          <a:p>
            <a:pPr marL="342900" indent="-342900">
              <a:lnSpc>
                <a:spcPct val="100000"/>
              </a:lnSpc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bg1"/>
                </a:solidFill>
                <a:latin typeface="Arial"/>
                <a:cs typeface="Arial"/>
              </a:rPr>
              <a:t>Using </a:t>
            </a:r>
            <a:r>
              <a:rPr lang="en-US" sz="1400" b="1" dirty="0" err="1">
                <a:solidFill>
                  <a:schemeClr val="bg1"/>
                </a:solidFill>
                <a:latin typeface="Arial"/>
                <a:cs typeface="Arial"/>
              </a:rPr>
              <a:t>GloVe</a:t>
            </a:r>
            <a:r>
              <a:rPr lang="en-US" sz="1400" b="1" dirty="0">
                <a:solidFill>
                  <a:schemeClr val="bg1"/>
                </a:solidFill>
                <a:latin typeface="Arial"/>
                <a:cs typeface="Arial"/>
              </a:rPr>
              <a:t> word embedding</a:t>
            </a:r>
          </a:p>
          <a:p>
            <a:pPr marL="342900" indent="-342900">
              <a:lnSpc>
                <a:spcPct val="100000"/>
              </a:lnSpc>
              <a:buClr>
                <a:srgbClr val="000000"/>
              </a:buClr>
              <a:buFont typeface="Arial" panose="020B0604020202020204" pitchFamily="34" charset="0"/>
              <a:buChar char="•"/>
            </a:pPr>
            <a:endParaRPr lang="en-US" sz="1400" b="1" dirty="0">
              <a:solidFill>
                <a:schemeClr val="bg1"/>
              </a:solidFill>
              <a:latin typeface="Arial"/>
              <a:cs typeface="Arial"/>
            </a:endParaRPr>
          </a:p>
          <a:p>
            <a:pPr marL="342900" indent="-342900">
              <a:lnSpc>
                <a:spcPct val="100000"/>
              </a:lnSpc>
              <a:buClr>
                <a:srgbClr val="000000"/>
              </a:buClr>
              <a:buFont typeface="Arial" panose="020B0604020202020204" pitchFamily="34" charset="0"/>
              <a:buChar char="•"/>
            </a:pPr>
            <a:endParaRPr lang="en-US" sz="1400" b="1" dirty="0">
              <a:solidFill>
                <a:schemeClr val="bg1"/>
              </a:solidFill>
              <a:latin typeface="Arial"/>
              <a:cs typeface="Arial"/>
            </a:endParaRPr>
          </a:p>
          <a:p>
            <a:pPr marL="101600" indent="0">
              <a:buNone/>
            </a:pPr>
            <a:endParaRPr lang="en-US" sz="1400" b="1" dirty="0">
              <a:solidFill>
                <a:schemeClr val="bg1"/>
              </a:solidFill>
              <a:latin typeface="Arial"/>
              <a:cs typeface="Arial"/>
            </a:endParaRPr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85AFF8-00E6-4244-AAD1-E031286E28FB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 sz="1400" b="1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409EFC-96B6-2F42-98A0-3CFA5C66CFC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103213-C53D-144C-A512-E608F7F55E53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1927" y="995691"/>
            <a:ext cx="4723697" cy="13197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A4DA509-7878-6742-8CC2-F5D7314940CF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1927" y="2553972"/>
            <a:ext cx="4715714" cy="131979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B312B63-DDFB-ED45-A091-C4F81055FFCB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910" y="3873766"/>
            <a:ext cx="4715714" cy="1188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0206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FFAFF"/>
            </a:gs>
            <a:gs pos="58000">
              <a:schemeClr val="accent1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3"/>
          <p:cNvSpPr txBox="1">
            <a:spLocks noGrp="1"/>
          </p:cNvSpPr>
          <p:nvPr>
            <p:ph type="title"/>
          </p:nvPr>
        </p:nvSpPr>
        <p:spPr>
          <a:xfrm>
            <a:off x="190925" y="251926"/>
            <a:ext cx="5501128" cy="1057755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Model Selection</a:t>
            </a:r>
            <a:endParaRPr sz="6000" dirty="0"/>
          </a:p>
        </p:txBody>
      </p:sp>
      <p:sp>
        <p:nvSpPr>
          <p:cNvPr id="189" name="Google Shape;189;p23"/>
          <p:cNvSpPr txBox="1">
            <a:spLocks noGrp="1"/>
          </p:cNvSpPr>
          <p:nvPr>
            <p:ph type="sldNum" idx="12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E623C1D-548C-A440-93C3-199EA5BC9B50}"/>
              </a:ext>
            </a:extLst>
          </p:cNvPr>
          <p:cNvSpPr txBox="1"/>
          <p:nvPr/>
        </p:nvSpPr>
        <p:spPr>
          <a:xfrm>
            <a:off x="190925" y="1448365"/>
            <a:ext cx="481888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Selecting LSTM seq2seq with encoder and decoder  model</a:t>
            </a:r>
          </a:p>
          <a:p>
            <a:endParaRPr lang="en-US" sz="2800" dirty="0">
              <a:solidFill>
                <a:schemeClr val="bg1"/>
              </a:solidFill>
            </a:endParaRPr>
          </a:p>
          <a:p>
            <a:r>
              <a:rPr lang="en-US" sz="2800" dirty="0">
                <a:solidFill>
                  <a:schemeClr val="bg1"/>
                </a:solidFill>
              </a:rPr>
              <a:t>Using </a:t>
            </a:r>
            <a:r>
              <a:rPr lang="en-US" sz="2800" dirty="0" err="1">
                <a:solidFill>
                  <a:schemeClr val="bg1"/>
                </a:solidFill>
              </a:rPr>
              <a:t>Keras</a:t>
            </a:r>
            <a:r>
              <a:rPr lang="en-US" sz="2800" dirty="0">
                <a:solidFill>
                  <a:schemeClr val="bg1"/>
                </a:solidFill>
              </a:rPr>
              <a:t> Functional API as our model structure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FFAFF"/>
            </a:gs>
            <a:gs pos="58000">
              <a:schemeClr val="accent1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3"/>
          <p:cNvSpPr txBox="1">
            <a:spLocks noGrp="1"/>
          </p:cNvSpPr>
          <p:nvPr>
            <p:ph type="title"/>
          </p:nvPr>
        </p:nvSpPr>
        <p:spPr>
          <a:xfrm>
            <a:off x="0" y="52399"/>
            <a:ext cx="5954056" cy="54345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First model with one-hot method</a:t>
            </a:r>
            <a:endParaRPr dirty="0"/>
          </a:p>
        </p:txBody>
      </p:sp>
      <p:sp>
        <p:nvSpPr>
          <p:cNvPr id="189" name="Google Shape;189;p2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E623C1D-548C-A440-93C3-199EA5BC9B50}"/>
              </a:ext>
            </a:extLst>
          </p:cNvPr>
          <p:cNvSpPr txBox="1"/>
          <p:nvPr/>
        </p:nvSpPr>
        <p:spPr>
          <a:xfrm>
            <a:off x="-1" y="516020"/>
            <a:ext cx="64194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DC22E38-A8D2-C94B-B347-B0F5C6C0C240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5850"/>
            <a:ext cx="6671387" cy="246739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CAA6C93-ED65-774C-917F-2718B67A3E5D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063241"/>
            <a:ext cx="4746835" cy="208025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9133FD9-B1CB-2148-81BA-6CB0469511F8}"/>
              </a:ext>
            </a:extLst>
          </p:cNvPr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6836" y="3063241"/>
            <a:ext cx="4206239" cy="208025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F14C15B-C5DF-1F46-94A6-ABC6902F07A3}"/>
              </a:ext>
            </a:extLst>
          </p:cNvPr>
          <p:cNvSpPr/>
          <p:nvPr/>
        </p:nvSpPr>
        <p:spPr>
          <a:xfrm>
            <a:off x="2230016" y="1940767"/>
            <a:ext cx="2174033" cy="1119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D98D16D-68F2-BF44-9917-FB8B300A537A}"/>
              </a:ext>
            </a:extLst>
          </p:cNvPr>
          <p:cNvSpPr/>
          <p:nvPr/>
        </p:nvSpPr>
        <p:spPr>
          <a:xfrm>
            <a:off x="2230016" y="1408922"/>
            <a:ext cx="989045" cy="1119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4892FA6-56D3-744F-BA1E-0626F3D5FE74}"/>
              </a:ext>
            </a:extLst>
          </p:cNvPr>
          <p:cNvSpPr/>
          <p:nvPr/>
        </p:nvSpPr>
        <p:spPr>
          <a:xfrm>
            <a:off x="2537927" y="2164701"/>
            <a:ext cx="1138334" cy="1119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469187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67000"/>
              </a:schemeClr>
            </a:gs>
            <a:gs pos="48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3"/>
          <p:cNvSpPr txBox="1">
            <a:spLocks noGrp="1"/>
          </p:cNvSpPr>
          <p:nvPr>
            <p:ph type="title"/>
          </p:nvPr>
        </p:nvSpPr>
        <p:spPr>
          <a:xfrm>
            <a:off x="93300" y="292608"/>
            <a:ext cx="4240956" cy="112348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Second model with embedding layer and Chang Optimizer</a:t>
            </a:r>
            <a:endParaRPr dirty="0"/>
          </a:p>
        </p:txBody>
      </p:sp>
      <p:sp>
        <p:nvSpPr>
          <p:cNvPr id="189" name="Google Shape;189;p23"/>
          <p:cNvSpPr txBox="1">
            <a:spLocks noGrp="1"/>
          </p:cNvSpPr>
          <p:nvPr>
            <p:ph type="sldNum" idx="12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78034821"/>
      </p:ext>
    </p:extLst>
  </p:cSld>
  <p:clrMapOvr>
    <a:masterClrMapping/>
  </p:clrMapOvr>
</p:sld>
</file>

<file path=ppt/theme/theme1.xml><?xml version="1.0" encoding="utf-8"?>
<a:theme xmlns:a="http://schemas.openxmlformats.org/drawingml/2006/main" name="Flavius template">
  <a:themeElements>
    <a:clrScheme name="Custom 347">
      <a:dk1>
        <a:srgbClr val="1E263A"/>
      </a:dk1>
      <a:lt1>
        <a:srgbClr val="FFFFFF"/>
      </a:lt1>
      <a:dk2>
        <a:srgbClr val="989CA7"/>
      </a:dk2>
      <a:lt2>
        <a:srgbClr val="EAEEF0"/>
      </a:lt2>
      <a:accent1>
        <a:srgbClr val="6DB9E4"/>
      </a:accent1>
      <a:accent2>
        <a:srgbClr val="9ECE46"/>
      </a:accent2>
      <a:accent3>
        <a:srgbClr val="ECCB49"/>
      </a:accent3>
      <a:accent4>
        <a:srgbClr val="F5A73B"/>
      </a:accent4>
      <a:accent5>
        <a:srgbClr val="F36846"/>
      </a:accent5>
      <a:accent6>
        <a:srgbClr val="DD73C3"/>
      </a:accent6>
      <a:hlink>
        <a:srgbClr val="293D6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347">
    <a:dk1>
      <a:srgbClr val="1E263A"/>
    </a:dk1>
    <a:lt1>
      <a:srgbClr val="FFFFFF"/>
    </a:lt1>
    <a:dk2>
      <a:srgbClr val="989CA7"/>
    </a:dk2>
    <a:lt2>
      <a:srgbClr val="EAEEF0"/>
    </a:lt2>
    <a:accent1>
      <a:srgbClr val="6DB9E4"/>
    </a:accent1>
    <a:accent2>
      <a:srgbClr val="9ECE46"/>
    </a:accent2>
    <a:accent3>
      <a:srgbClr val="ECCB49"/>
    </a:accent3>
    <a:accent4>
      <a:srgbClr val="F5A73B"/>
    </a:accent4>
    <a:accent5>
      <a:srgbClr val="F36846"/>
    </a:accent5>
    <a:accent6>
      <a:srgbClr val="DD73C3"/>
    </a:accent6>
    <a:hlink>
      <a:srgbClr val="293D6F"/>
    </a:hlink>
    <a:folHlink>
      <a:srgbClr val="6611CC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283</TotalTime>
  <Words>558</Words>
  <Application>Microsoft Macintosh PowerPoint</Application>
  <PresentationFormat>On-screen Show (16:9)</PresentationFormat>
  <Paragraphs>66</Paragraphs>
  <Slides>14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Bebas Neue</vt:lpstr>
      <vt:lpstr>IBM Plex Sans Condensed</vt:lpstr>
      <vt:lpstr>Flavius template</vt:lpstr>
      <vt:lpstr>Chartbot</vt:lpstr>
      <vt:lpstr>What is Chatbot?</vt:lpstr>
      <vt:lpstr>How to build a chatbot?</vt:lpstr>
      <vt:lpstr>Datasets overview</vt:lpstr>
      <vt:lpstr>Pre-Processing</vt:lpstr>
      <vt:lpstr>tokenization </vt:lpstr>
      <vt:lpstr>One hot Encoding and word Embedding</vt:lpstr>
      <vt:lpstr>Model Selection</vt:lpstr>
      <vt:lpstr>First model with one-hot method</vt:lpstr>
      <vt:lpstr>Second model with embedding layer</vt:lpstr>
      <vt:lpstr>PowerPoint Presentation</vt:lpstr>
      <vt:lpstr>One-hot CB VS Embedding CB</vt:lpstr>
      <vt:lpstr>Conclusion</vt:lpstr>
      <vt:lpstr>Chatbot: Thank You! Have a nice day!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Big concept</dc:title>
  <cp:lastModifiedBy>刘音佳</cp:lastModifiedBy>
  <cp:revision>56</cp:revision>
  <dcterms:modified xsi:type="dcterms:W3CDTF">2020-12-03T01:56:40Z</dcterms:modified>
</cp:coreProperties>
</file>